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2"/>
  </p:handoutMasterIdLst>
  <p:sldIdLst>
    <p:sldId id="257" r:id="rId3"/>
    <p:sldId id="258" r:id="rId5"/>
    <p:sldId id="259" r:id="rId6"/>
    <p:sldId id="260" r:id="rId7"/>
    <p:sldId id="261" r:id="rId8"/>
    <p:sldId id="262" r:id="rId9"/>
    <p:sldId id="263" r:id="rId10"/>
    <p:sldId id="264" r:id="rId11"/>
    <p:sldId id="265" r:id="rId12"/>
    <p:sldId id="274" r:id="rId13"/>
    <p:sldId id="266" r:id="rId14"/>
    <p:sldId id="267" r:id="rId15"/>
    <p:sldId id="268" r:id="rId16"/>
    <p:sldId id="269" r:id="rId17"/>
    <p:sldId id="270" r:id="rId18"/>
    <p:sldId id="271" r:id="rId19"/>
    <p:sldId id="272" r:id="rId20"/>
    <p:sldId id="27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84"/>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alphaModFix amt="14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15.xml.rels><?xml version="1.0" encoding="UTF-8" standalone="yes"?>
<Relationships xmlns="http://schemas.openxmlformats.org/package/2006/relationships"><Relationship Id="rId9" Type="http://schemas.openxmlformats.org/officeDocument/2006/relationships/image" Target="../media/image32.jpeg"/><Relationship Id="rId8" Type="http://schemas.openxmlformats.org/officeDocument/2006/relationships/image" Target="../media/image31.png"/><Relationship Id="rId7" Type="http://schemas.openxmlformats.org/officeDocument/2006/relationships/image" Target="../media/image30.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5" Type="http://schemas.openxmlformats.org/officeDocument/2006/relationships/slideLayout" Target="../slideLayouts/slideLayout2.xml"/><Relationship Id="rId14" Type="http://schemas.openxmlformats.org/officeDocument/2006/relationships/image" Target="../media/image37.jpeg"/><Relationship Id="rId13" Type="http://schemas.openxmlformats.org/officeDocument/2006/relationships/image" Target="../media/image36.jpeg"/><Relationship Id="rId12" Type="http://schemas.openxmlformats.org/officeDocument/2006/relationships/image" Target="../media/image35.jpeg"/><Relationship Id="rId11" Type="http://schemas.openxmlformats.org/officeDocument/2006/relationships/image" Target="../media/image34.jpeg"/><Relationship Id="rId10" Type="http://schemas.openxmlformats.org/officeDocument/2006/relationships/image" Target="../media/image33.jpeg"/><Relationship Id="rId1"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5" Type="http://schemas.openxmlformats.org/officeDocument/2006/relationships/notesSlide" Target="../notesSlides/notesSlide2.xml"/><Relationship Id="rId14" Type="http://schemas.openxmlformats.org/officeDocument/2006/relationships/slideLayout" Target="../slideLayouts/slideLayout2.xml"/><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4696432" y="1097600"/>
            <a:ext cx="7495569" cy="5760400"/>
          </a:xfrm>
          <a:custGeom>
            <a:avLst/>
            <a:gdLst>
              <a:gd name="connsiteX0" fmla="*/ 4052585 w 7495569"/>
              <a:gd name="connsiteY0" fmla="*/ 0 h 5760400"/>
              <a:gd name="connsiteX1" fmla="*/ 7413052 w 7495569"/>
              <a:gd name="connsiteY1" fmla="*/ 1786746 h 5760400"/>
              <a:gd name="connsiteX2" fmla="*/ 7495569 w 7495569"/>
              <a:gd name="connsiteY2" fmla="*/ 1922573 h 5760400"/>
              <a:gd name="connsiteX3" fmla="*/ 7495569 w 7495569"/>
              <a:gd name="connsiteY3" fmla="*/ 5760400 h 5760400"/>
              <a:gd name="connsiteX4" fmla="*/ 381273 w 7495569"/>
              <a:gd name="connsiteY4" fmla="*/ 5760400 h 5760400"/>
              <a:gd name="connsiteX5" fmla="*/ 318473 w 7495569"/>
              <a:gd name="connsiteY5" fmla="*/ 5630034 h 5760400"/>
              <a:gd name="connsiteX6" fmla="*/ 0 w 7495569"/>
              <a:gd name="connsiteY6" fmla="*/ 4052585 h 5760400"/>
              <a:gd name="connsiteX7" fmla="*/ 4052585 w 7495569"/>
              <a:gd name="connsiteY7" fmla="*/ 0 h 57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5569" h="5760400">
                <a:moveTo>
                  <a:pt x="4052585" y="0"/>
                </a:moveTo>
                <a:cubicBezTo>
                  <a:pt x="5451448" y="0"/>
                  <a:pt x="6684773" y="708752"/>
                  <a:pt x="7413052" y="1786746"/>
                </a:cubicBezTo>
                <a:lnTo>
                  <a:pt x="7495569" y="1922573"/>
                </a:lnTo>
                <a:lnTo>
                  <a:pt x="7495569" y="5760400"/>
                </a:lnTo>
                <a:lnTo>
                  <a:pt x="381273" y="5760400"/>
                </a:lnTo>
                <a:lnTo>
                  <a:pt x="318473" y="5630034"/>
                </a:lnTo>
                <a:cubicBezTo>
                  <a:pt x="113401" y="5145190"/>
                  <a:pt x="0" y="4612131"/>
                  <a:pt x="0" y="4052585"/>
                </a:cubicBezTo>
                <a:cubicBezTo>
                  <a:pt x="0" y="1814404"/>
                  <a:pt x="1814404" y="0"/>
                  <a:pt x="4052585" y="0"/>
                </a:cubicBez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 y="0"/>
            <a:ext cx="11829889" cy="6022170"/>
          </a:xfrm>
          <a:custGeom>
            <a:avLst/>
            <a:gdLst>
              <a:gd name="connsiteX0" fmla="*/ 0 w 11829889"/>
              <a:gd name="connsiteY0" fmla="*/ 0 h 6022170"/>
              <a:gd name="connsiteX1" fmla="*/ 11829889 w 11829889"/>
              <a:gd name="connsiteY1" fmla="*/ 0 h 6022170"/>
              <a:gd name="connsiteX2" fmla="*/ 11638999 w 11829889"/>
              <a:gd name="connsiteY2" fmla="*/ 372708 h 6022170"/>
              <a:gd name="connsiteX3" fmla="*/ 2146897 w 11829889"/>
              <a:gd name="connsiteY3" fmla="*/ 6022170 h 6022170"/>
              <a:gd name="connsiteX4" fmla="*/ 502925 w 11829889"/>
              <a:gd name="connsiteY4" fmla="*/ 5897788 h 6022170"/>
              <a:gd name="connsiteX5" fmla="*/ 0 w 11829889"/>
              <a:gd name="connsiteY5" fmla="*/ 5807975 h 602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9889" h="6022170">
                <a:moveTo>
                  <a:pt x="0" y="0"/>
                </a:moveTo>
                <a:lnTo>
                  <a:pt x="11829889" y="0"/>
                </a:lnTo>
                <a:lnTo>
                  <a:pt x="11638999" y="372708"/>
                </a:lnTo>
                <a:cubicBezTo>
                  <a:pt x="9810981" y="3737782"/>
                  <a:pt x="6245713" y="6022170"/>
                  <a:pt x="2146897" y="6022170"/>
                </a:cubicBezTo>
                <a:cubicBezTo>
                  <a:pt x="1587968" y="6022170"/>
                  <a:pt x="1038959" y="5979692"/>
                  <a:pt x="502925" y="5897788"/>
                </a:cubicBezTo>
                <a:lnTo>
                  <a:pt x="0" y="5807975"/>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37021" y="3069322"/>
            <a:ext cx="4653280" cy="768350"/>
          </a:xfrm>
          <a:prstGeom prst="rect">
            <a:avLst/>
          </a:prstGeom>
          <a:noFill/>
        </p:spPr>
        <p:txBody>
          <a:bodyPr wrap="none" rtlCol="0">
            <a:spAutoFit/>
          </a:bodyPr>
          <a:lstStyle/>
          <a:p>
            <a:r>
              <a:rPr lang="zh-CN" sz="4400" dirty="0" smtClean="0">
                <a:solidFill>
                  <a:schemeClr val="bg1"/>
                </a:solidFill>
                <a:latin typeface="微软雅黑" panose="020B0503020204020204" charset="-122"/>
                <a:ea typeface="微软雅黑" panose="020B0503020204020204" charset="-122"/>
              </a:rPr>
              <a:t>校园插大卡电话机</a:t>
            </a:r>
            <a:endParaRPr lang="zh-CN" sz="4400" dirty="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871550" y="4348475"/>
            <a:ext cx="2876550" cy="306705"/>
          </a:xfrm>
          <a:prstGeom prst="rect">
            <a:avLst/>
          </a:prstGeom>
          <a:solidFill>
            <a:schemeClr val="bg1"/>
          </a:solidFill>
        </p:spPr>
        <p:txBody>
          <a:bodyPr wrap="none" rtlCol="0">
            <a:spAutoFit/>
          </a:bodyPr>
          <a:lstStyle/>
          <a:p>
            <a:pPr algn="l"/>
            <a:r>
              <a:rPr lang="en-US" altLang="zh-CN" sz="1400" dirty="0" smtClean="0">
                <a:solidFill>
                  <a:srgbClr val="48A2A0"/>
                </a:solidFill>
                <a:latin typeface="微软雅黑" panose="020B0503020204020204" charset="-122"/>
                <a:ea typeface="微软雅黑" panose="020B0503020204020204" charset="-122"/>
              </a:rPr>
              <a:t>Campus plug-in card telephone</a:t>
            </a:r>
            <a:endParaRPr lang="en-US" altLang="zh-CN" sz="1400" dirty="0" smtClean="0">
              <a:solidFill>
                <a:srgbClr val="48A2A0"/>
              </a:solidFill>
              <a:latin typeface="微软雅黑" panose="020B0503020204020204" charset="-122"/>
              <a:ea typeface="微软雅黑" panose="020B0503020204020204" charset="-122"/>
            </a:endParaRPr>
          </a:p>
        </p:txBody>
      </p:sp>
      <p:sp>
        <p:nvSpPr>
          <p:cNvPr id="13" name="文本框 12"/>
          <p:cNvSpPr txBox="1"/>
          <p:nvPr/>
        </p:nvSpPr>
        <p:spPr>
          <a:xfrm>
            <a:off x="768553" y="3767530"/>
            <a:ext cx="6034267" cy="275590"/>
          </a:xfrm>
          <a:prstGeom prst="rect">
            <a:avLst/>
          </a:prstGeom>
          <a:noFill/>
        </p:spPr>
        <p:txBody>
          <a:bodyPr wrap="square" rtlCol="0">
            <a:spAutoFit/>
          </a:bodyPr>
          <a:lstStyle/>
          <a:p>
            <a:r>
              <a:rPr lang="en-US" sz="1200" dirty="0">
                <a:solidFill>
                  <a:schemeClr val="bg1"/>
                </a:solidFill>
                <a:latin typeface="微软雅黑" panose="020B0503020204020204" charset="-122"/>
                <a:ea typeface="微软雅黑" panose="020B0503020204020204" charset="-122"/>
              </a:rPr>
              <a:t>@Afutel Communication Technology Co., Ltd.  </a:t>
            </a:r>
            <a:endParaRPr lang="en-US" sz="1200" dirty="0">
              <a:solidFill>
                <a:schemeClr val="bg1"/>
              </a:solidFill>
              <a:latin typeface="微软雅黑" panose="020B0503020204020204" charset="-122"/>
              <a:ea typeface="微软雅黑" panose="020B0503020204020204" charset="-122"/>
            </a:endParaRPr>
          </a:p>
        </p:txBody>
      </p:sp>
      <p:sp>
        <p:nvSpPr>
          <p:cNvPr id="14" name="矩形 13"/>
          <p:cNvSpPr/>
          <p:nvPr/>
        </p:nvSpPr>
        <p:spPr>
          <a:xfrm>
            <a:off x="1797830" y="4348475"/>
            <a:ext cx="184731" cy="369332"/>
          </a:xfrm>
          <a:prstGeom prst="rect">
            <a:avLst/>
          </a:prstGeom>
        </p:spPr>
        <p:txBody>
          <a:bodyPr wrap="none">
            <a:spAutoFit/>
          </a:bodyPr>
          <a:lstStyle/>
          <a:p>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344023" y="448348"/>
            <a:ext cx="1706880" cy="398780"/>
          </a:xfrm>
          <a:prstGeom prst="rect">
            <a:avLst/>
          </a:prstGeom>
        </p:spPr>
        <p:txBody>
          <a:bodyPr wrap="none">
            <a:spAutoFit/>
          </a:bodyPr>
          <a:lstStyle/>
          <a:p>
            <a:r>
              <a:rPr lang="zh-CN" sz="2000" b="1" dirty="0">
                <a:solidFill>
                  <a:schemeClr val="tx1">
                    <a:lumMod val="75000"/>
                    <a:lumOff val="25000"/>
                  </a:schemeClr>
                </a:solidFill>
              </a:rPr>
              <a:t>话机操作说明</a:t>
            </a:r>
            <a:endParaRPr lang="zh-CN" sz="2000" b="1" dirty="0">
              <a:solidFill>
                <a:schemeClr val="tx1">
                  <a:lumMod val="75000"/>
                  <a:lumOff val="25000"/>
                </a:schemeClr>
              </a:solidFill>
            </a:endParaRPr>
          </a:p>
        </p:txBody>
      </p:sp>
      <p:sp>
        <p:nvSpPr>
          <p:cNvPr id="21" name="矩形 20"/>
          <p:cNvSpPr/>
          <p:nvPr/>
        </p:nvSpPr>
        <p:spPr>
          <a:xfrm>
            <a:off x="1344023" y="764961"/>
            <a:ext cx="1950085" cy="260350"/>
          </a:xfrm>
          <a:prstGeom prst="rect">
            <a:avLst/>
          </a:prstGeom>
        </p:spPr>
        <p:txBody>
          <a:bodyPr wrap="none">
            <a:spAutoFit/>
          </a:bodyPr>
          <a:lstStyle/>
          <a:p>
            <a:pPr algn="l"/>
            <a:r>
              <a:rPr lang="en-US" altLang="zh-CN" sz="1100">
                <a:solidFill>
                  <a:schemeClr val="bg1">
                    <a:lumMod val="50000"/>
                  </a:schemeClr>
                </a:solidFill>
              </a:rPr>
              <a:t>Phone operation instructions</a:t>
            </a:r>
            <a:endParaRPr lang="en-US" altLang="zh-CN" sz="1100">
              <a:solidFill>
                <a:schemeClr val="bg1">
                  <a:lumMod val="50000"/>
                </a:schemeClr>
              </a:solidFill>
            </a:endParaRPr>
          </a:p>
        </p:txBody>
      </p:sp>
      <p:sp>
        <p:nvSpPr>
          <p:cNvPr id="3" name="文本框 2"/>
          <p:cNvSpPr txBox="1"/>
          <p:nvPr/>
        </p:nvSpPr>
        <p:spPr>
          <a:xfrm>
            <a:off x="616585" y="1322070"/>
            <a:ext cx="1287780" cy="368300"/>
          </a:xfrm>
          <a:prstGeom prst="rect">
            <a:avLst/>
          </a:prstGeom>
          <a:noFill/>
        </p:spPr>
        <p:txBody>
          <a:bodyPr wrap="none" rtlCol="0">
            <a:spAutoFit/>
          </a:bodyPr>
          <a:p>
            <a:pPr algn="l"/>
            <a:r>
              <a:rPr lang="en-US" altLang="zh-CN" b="1"/>
              <a:t>1.</a:t>
            </a:r>
            <a:r>
              <a:rPr lang="zh-CN" altLang="en-US" b="1"/>
              <a:t>接线方式</a:t>
            </a:r>
            <a:endParaRPr lang="zh-CN" altLang="en-US" b="1"/>
          </a:p>
        </p:txBody>
      </p:sp>
      <p:sp>
        <p:nvSpPr>
          <p:cNvPr id="6" name="文本框 5"/>
          <p:cNvSpPr txBox="1"/>
          <p:nvPr/>
        </p:nvSpPr>
        <p:spPr>
          <a:xfrm>
            <a:off x="730885" y="3991610"/>
            <a:ext cx="5245735" cy="2306955"/>
          </a:xfrm>
          <a:prstGeom prst="rect">
            <a:avLst/>
          </a:prstGeom>
          <a:noFill/>
        </p:spPr>
        <p:txBody>
          <a:bodyPr wrap="square" rtlCol="0">
            <a:spAutoFit/>
          </a:bodyPr>
          <a:p>
            <a:pPr algn="l">
              <a:lnSpc>
                <a:spcPct val="150000"/>
              </a:lnSpc>
            </a:pPr>
            <a:r>
              <a:rPr lang="zh-CN" altLang="en-US">
                <a:sym typeface="+mn-ea"/>
              </a:rPr>
              <a:t>使用者到营业厅办理一张手机卡，将手机卡插入卡托上，再将卡托插入话机插卡处，提起话筒，输入需要拨打的号码，按ok键拨出即可使用。</a:t>
            </a:r>
            <a:endParaRPr lang="zh-CN" altLang="en-US">
              <a:sym typeface="+mn-ea"/>
            </a:endParaRPr>
          </a:p>
          <a:p>
            <a:pPr algn="l">
              <a:lnSpc>
                <a:spcPct val="150000"/>
              </a:lnSpc>
            </a:pPr>
            <a:r>
              <a:rPr lang="zh-CN" altLang="en-US">
                <a:sym typeface="+mn-ea"/>
              </a:rPr>
              <a:t>注：插卡请确认好方向，芯片向上插入。</a:t>
            </a:r>
            <a:endParaRPr lang="zh-CN" altLang="en-US">
              <a:sym typeface="+mn-ea"/>
            </a:endParaRPr>
          </a:p>
          <a:p>
            <a:pPr algn="l"/>
            <a:endParaRPr lang="zh-CN" altLang="en-US" b="1"/>
          </a:p>
          <a:p>
            <a:endParaRPr lang="zh-CN" altLang="en-US"/>
          </a:p>
        </p:txBody>
      </p:sp>
      <p:sp>
        <p:nvSpPr>
          <p:cNvPr id="7" name="文本框 6"/>
          <p:cNvSpPr txBox="1"/>
          <p:nvPr/>
        </p:nvSpPr>
        <p:spPr>
          <a:xfrm>
            <a:off x="616585" y="3635375"/>
            <a:ext cx="1287780" cy="368300"/>
          </a:xfrm>
          <a:prstGeom prst="rect">
            <a:avLst/>
          </a:prstGeom>
          <a:noFill/>
        </p:spPr>
        <p:txBody>
          <a:bodyPr wrap="none" rtlCol="0">
            <a:spAutoFit/>
          </a:bodyPr>
          <a:p>
            <a:pPr algn="l"/>
            <a:r>
              <a:rPr lang="en-US" altLang="zh-CN" b="1"/>
              <a:t>2.</a:t>
            </a:r>
            <a:r>
              <a:rPr lang="zh-CN" altLang="en-US" b="1"/>
              <a:t>使用</a:t>
            </a:r>
            <a:r>
              <a:rPr lang="zh-CN" altLang="en-US" b="1"/>
              <a:t>操作</a:t>
            </a:r>
            <a:endParaRPr lang="en-US" altLang="zh-CN" b="1"/>
          </a:p>
        </p:txBody>
      </p:sp>
      <p:sp>
        <p:nvSpPr>
          <p:cNvPr id="8" name="文本框 7"/>
          <p:cNvSpPr txBox="1"/>
          <p:nvPr/>
        </p:nvSpPr>
        <p:spPr>
          <a:xfrm>
            <a:off x="730885" y="1649730"/>
            <a:ext cx="5177155" cy="1753235"/>
          </a:xfrm>
          <a:prstGeom prst="rect">
            <a:avLst/>
          </a:prstGeom>
          <a:noFill/>
        </p:spPr>
        <p:txBody>
          <a:bodyPr wrap="square" rtlCol="0">
            <a:spAutoFit/>
          </a:bodyPr>
          <a:p>
            <a:pPr algn="l">
              <a:lnSpc>
                <a:spcPct val="150000"/>
              </a:lnSpc>
            </a:pPr>
            <a:r>
              <a:rPr lang="zh-CN" altLang="en-US">
                <a:sym typeface="+mn-ea"/>
              </a:rPr>
              <a:t>话机固定安装好之后，我们有配5V3A电源适配器，接入220V AC电源即可。首次通电时间在1分钟左右启动。</a:t>
            </a:r>
            <a:endParaRPr lang="zh-CN" altLang="en-US">
              <a:sym typeface="+mn-ea"/>
            </a:endParaRPr>
          </a:p>
          <a:p>
            <a:pPr algn="l">
              <a:lnSpc>
                <a:spcPct val="150000"/>
              </a:lnSpc>
            </a:pPr>
            <a:endParaRPr lang="zh-CN" altLang="en-US">
              <a:sym typeface="+mn-ea"/>
            </a:endParaRPr>
          </a:p>
        </p:txBody>
      </p:sp>
      <p:pic>
        <p:nvPicPr>
          <p:cNvPr id="2" name="图片 1" descr="E:\工作\产品资料\PPT资料\ppt\插大卡电话\新建文件夹\1.png1"/>
          <p:cNvPicPr>
            <a:picLocks noChangeAspect="1"/>
          </p:cNvPicPr>
          <p:nvPr/>
        </p:nvPicPr>
        <p:blipFill>
          <a:blip r:embed="rId1"/>
          <a:srcRect/>
          <a:stretch>
            <a:fillRect/>
          </a:stretch>
        </p:blipFill>
        <p:spPr>
          <a:xfrm>
            <a:off x="6976110" y="1322070"/>
            <a:ext cx="4249420" cy="459549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579755" y="1671320"/>
            <a:ext cx="6398260" cy="4338955"/>
          </a:xfrm>
          <a:prstGeom prst="rect">
            <a:avLst/>
          </a:prstGeom>
          <a:solidFill>
            <a:schemeClr val="bg1"/>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椭圆 31"/>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344023" y="448348"/>
            <a:ext cx="1706880" cy="398780"/>
          </a:xfrm>
          <a:prstGeom prst="rect">
            <a:avLst/>
          </a:prstGeom>
        </p:spPr>
        <p:txBody>
          <a:bodyPr wrap="none">
            <a:spAutoFit/>
          </a:bodyPr>
          <a:lstStyle/>
          <a:p>
            <a:r>
              <a:rPr lang="zh-CN" altLang="en-US" sz="2000" b="1" dirty="0">
                <a:solidFill>
                  <a:schemeClr val="tx1">
                    <a:lumMod val="75000"/>
                    <a:lumOff val="25000"/>
                  </a:schemeClr>
                </a:solidFill>
              </a:rPr>
              <a:t>插卡卡托介绍</a:t>
            </a:r>
            <a:endParaRPr lang="zh-CN" altLang="en-US" sz="2000" b="1" dirty="0">
              <a:solidFill>
                <a:schemeClr val="tx1">
                  <a:lumMod val="75000"/>
                  <a:lumOff val="25000"/>
                </a:schemeClr>
              </a:solidFill>
            </a:endParaRPr>
          </a:p>
        </p:txBody>
      </p:sp>
      <p:sp>
        <p:nvSpPr>
          <p:cNvPr id="35" name="矩形 34"/>
          <p:cNvSpPr/>
          <p:nvPr/>
        </p:nvSpPr>
        <p:spPr>
          <a:xfrm>
            <a:off x="1344023" y="764961"/>
            <a:ext cx="1536700" cy="260350"/>
          </a:xfrm>
          <a:prstGeom prst="rect">
            <a:avLst/>
          </a:prstGeom>
        </p:spPr>
        <p:txBody>
          <a:bodyPr wrap="none">
            <a:spAutoFit/>
          </a:bodyPr>
          <a:lstStyle/>
          <a:p>
            <a:pPr algn="l"/>
            <a:r>
              <a:rPr lang="en-US" altLang="zh-CN" sz="1100">
                <a:solidFill>
                  <a:schemeClr val="bg1">
                    <a:lumMod val="50000"/>
                  </a:schemeClr>
                </a:solidFill>
              </a:rPr>
              <a:t>Card card introduction</a:t>
            </a:r>
            <a:endParaRPr lang="en-US" altLang="zh-CN" sz="1100">
              <a:solidFill>
                <a:schemeClr val="bg1">
                  <a:lumMod val="50000"/>
                </a:schemeClr>
              </a:solidFill>
            </a:endParaRPr>
          </a:p>
        </p:txBody>
      </p:sp>
      <p:sp>
        <p:nvSpPr>
          <p:cNvPr id="36" name="文本框 35"/>
          <p:cNvSpPr txBox="1"/>
          <p:nvPr/>
        </p:nvSpPr>
        <p:spPr>
          <a:xfrm>
            <a:off x="7400290" y="2320290"/>
            <a:ext cx="4453890" cy="3041015"/>
          </a:xfrm>
          <a:prstGeom prst="rect">
            <a:avLst/>
          </a:prstGeom>
          <a:noFill/>
        </p:spPr>
        <p:txBody>
          <a:bodyPr wrap="square" rtlCol="0">
            <a:spAutoFit/>
          </a:bodyPr>
          <a:p>
            <a:pPr>
              <a:lnSpc>
                <a:spcPct val="120000"/>
              </a:lnSpc>
            </a:pPr>
            <a:r>
              <a:rPr lang="zh-CN" altLang="en-US" sz="1600">
                <a:latin typeface="微软雅黑" panose="020B0503020204020204" charset="-122"/>
                <a:ea typeface="微软雅黑" panose="020B0503020204020204" charset="-122"/>
                <a:cs typeface="微软雅黑" panose="020B0503020204020204" charset="-122"/>
              </a:rPr>
              <a:t>● 支持移动联通SIM卡插大卡公用电话机</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20000"/>
              </a:lnSpc>
            </a:pPr>
            <a:endParaRPr lang="zh-CN" altLang="en-US" sz="1600">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1600">
                <a:latin typeface="微软雅黑" panose="020B0503020204020204" charset="-122"/>
                <a:ea typeface="微软雅黑" panose="020B0503020204020204" charset="-122"/>
                <a:cs typeface="微软雅黑" panose="020B0503020204020204" charset="-122"/>
                <a:sym typeface="+mn-ea"/>
              </a:rPr>
              <a:t>● </a:t>
            </a:r>
            <a:r>
              <a:rPr lang="zh-CN" altLang="en-US" sz="1600">
                <a:latin typeface="微软雅黑" panose="020B0503020204020204" charset="-122"/>
                <a:ea typeface="微软雅黑" panose="020B0503020204020204" charset="-122"/>
                <a:cs typeface="微软雅黑" panose="020B0503020204020204" charset="-122"/>
              </a:rPr>
              <a:t>支持电信UIM卡插大卡校园电话机</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20000"/>
              </a:lnSpc>
            </a:pPr>
            <a:endParaRPr lang="zh-CN" altLang="en-US" sz="1600">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1600">
                <a:latin typeface="微软雅黑" panose="020B0503020204020204" charset="-122"/>
                <a:ea typeface="微软雅黑" panose="020B0503020204020204" charset="-122"/>
                <a:cs typeface="微软雅黑" panose="020B0503020204020204" charset="-122"/>
                <a:sym typeface="+mn-ea"/>
              </a:rPr>
              <a:t>● </a:t>
            </a:r>
            <a:r>
              <a:rPr lang="zh-CN" altLang="en-US" sz="1600">
                <a:latin typeface="微软雅黑" panose="020B0503020204020204" charset="-122"/>
                <a:ea typeface="微软雅黑" panose="020B0503020204020204" charset="-122"/>
                <a:cs typeface="微软雅黑" panose="020B0503020204020204" charset="-122"/>
              </a:rPr>
              <a:t>支持RFID-SIM二合一使用</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20000"/>
              </a:lnSpc>
            </a:pPr>
            <a:endParaRPr lang="zh-CN" altLang="en-US" sz="1600">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1600">
                <a:latin typeface="微软雅黑" panose="020B0503020204020204" charset="-122"/>
                <a:ea typeface="微软雅黑" panose="020B0503020204020204" charset="-122"/>
                <a:cs typeface="微软雅黑" panose="020B0503020204020204" charset="-122"/>
                <a:sym typeface="+mn-ea"/>
              </a:rPr>
              <a:t>● 卡托可带</a:t>
            </a:r>
            <a:r>
              <a:rPr lang="zh-CN" altLang="en-US" sz="1600">
                <a:latin typeface="微软雅黑" panose="020B0503020204020204" charset="-122"/>
                <a:ea typeface="微软雅黑" panose="020B0503020204020204" charset="-122"/>
                <a:cs typeface="微软雅黑" panose="020B0503020204020204" charset="-122"/>
              </a:rPr>
              <a:t>13.56M，或者125K，M1卡与ID卡</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1600">
                <a:latin typeface="微软雅黑" panose="020B0503020204020204" charset="-122"/>
                <a:ea typeface="微软雅黑" panose="020B0503020204020204" charset="-122"/>
                <a:cs typeface="微软雅黑" panose="020B0503020204020204" charset="-122"/>
              </a:rPr>
              <a:t>   使用，校园一卡通系统</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20000"/>
              </a:lnSpc>
            </a:pPr>
            <a:endParaRPr lang="zh-CN" altLang="en-US" sz="1600">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1600">
                <a:latin typeface="微软雅黑" panose="020B0503020204020204" charset="-122"/>
                <a:ea typeface="微软雅黑" panose="020B0503020204020204" charset="-122"/>
                <a:cs typeface="微软雅黑" panose="020B0503020204020204" charset="-122"/>
                <a:sym typeface="+mn-ea"/>
              </a:rPr>
              <a:t>● </a:t>
            </a:r>
            <a:r>
              <a:rPr lang="zh-CN" altLang="en-US" sz="1600">
                <a:latin typeface="微软雅黑" panose="020B0503020204020204" charset="-122"/>
                <a:ea typeface="微软雅黑" panose="020B0503020204020204" charset="-122"/>
                <a:cs typeface="微软雅黑" panose="020B0503020204020204" charset="-122"/>
              </a:rPr>
              <a:t>可定制图案，可定制卡片颜色，默认白色卡片</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41" name="文本框 40"/>
          <p:cNvSpPr txBox="1"/>
          <p:nvPr/>
        </p:nvSpPr>
        <p:spPr>
          <a:xfrm>
            <a:off x="1784985" y="5361305"/>
            <a:ext cx="1097280" cy="368300"/>
          </a:xfrm>
          <a:prstGeom prst="rect">
            <a:avLst/>
          </a:prstGeom>
          <a:noFill/>
        </p:spPr>
        <p:txBody>
          <a:bodyPr wrap="none" rtlCol="0">
            <a:spAutoFit/>
          </a:bodyPr>
          <a:p>
            <a:r>
              <a:rPr lang="zh-CN" altLang="en-US">
                <a:latin typeface="微软雅黑" panose="020B0503020204020204" charset="-122"/>
                <a:ea typeface="微软雅黑" panose="020B0503020204020204" charset="-122"/>
              </a:rPr>
              <a:t>卡托背面</a:t>
            </a:r>
            <a:endParaRPr lang="zh-CN" altLang="en-US">
              <a:latin typeface="微软雅黑" panose="020B0503020204020204" charset="-122"/>
              <a:ea typeface="微软雅黑" panose="020B0503020204020204" charset="-122"/>
            </a:endParaRPr>
          </a:p>
        </p:txBody>
      </p:sp>
      <p:sp>
        <p:nvSpPr>
          <p:cNvPr id="42" name="文本框 41"/>
          <p:cNvSpPr txBox="1"/>
          <p:nvPr/>
        </p:nvSpPr>
        <p:spPr>
          <a:xfrm>
            <a:off x="3870960" y="5361305"/>
            <a:ext cx="2240280" cy="368300"/>
          </a:xfrm>
          <a:prstGeom prst="rect">
            <a:avLst/>
          </a:prstGeom>
          <a:noFill/>
        </p:spPr>
        <p:txBody>
          <a:bodyPr wrap="none" rtlCol="0">
            <a:spAutoFit/>
          </a:bodyPr>
          <a:p>
            <a:pPr algn="l"/>
            <a:r>
              <a:rPr lang="zh-CN" altLang="en-US">
                <a:latin typeface="微软雅黑" panose="020B0503020204020204" charset="-122"/>
                <a:ea typeface="微软雅黑" panose="020B0503020204020204" charset="-122"/>
                <a:sym typeface="+mn-ea"/>
              </a:rPr>
              <a:t>卡托背面（芯片面）</a:t>
            </a:r>
            <a:endParaRPr lang="zh-CN" altLang="en-US">
              <a:latin typeface="微软雅黑" panose="020B0503020204020204" charset="-122"/>
              <a:ea typeface="微软雅黑" panose="020B0503020204020204" charset="-122"/>
            </a:endParaRPr>
          </a:p>
        </p:txBody>
      </p:sp>
      <p:pic>
        <p:nvPicPr>
          <p:cNvPr id="4" name="图片 3" descr="图层 5 拷贝"/>
          <p:cNvPicPr>
            <a:picLocks noChangeAspect="1"/>
          </p:cNvPicPr>
          <p:nvPr/>
        </p:nvPicPr>
        <p:blipFill>
          <a:blip r:embed="rId1"/>
          <a:stretch>
            <a:fillRect/>
          </a:stretch>
        </p:blipFill>
        <p:spPr>
          <a:xfrm>
            <a:off x="4048125" y="2335530"/>
            <a:ext cx="1885950" cy="2992755"/>
          </a:xfrm>
          <a:prstGeom prst="rect">
            <a:avLst/>
          </a:prstGeom>
          <a:effectLst>
            <a:outerShdw blurRad="63500" algn="ctr" rotWithShape="0">
              <a:prstClr val="black">
                <a:alpha val="27000"/>
              </a:prstClr>
            </a:outerShdw>
          </a:effectLst>
        </p:spPr>
      </p:pic>
      <p:pic>
        <p:nvPicPr>
          <p:cNvPr id="5" name="图片 4" descr="图层 18"/>
          <p:cNvPicPr>
            <a:picLocks noChangeAspect="1"/>
          </p:cNvPicPr>
          <p:nvPr/>
        </p:nvPicPr>
        <p:blipFill>
          <a:blip r:embed="rId2"/>
          <a:stretch>
            <a:fillRect/>
          </a:stretch>
        </p:blipFill>
        <p:spPr>
          <a:xfrm>
            <a:off x="1390650" y="2335530"/>
            <a:ext cx="1885950" cy="2992755"/>
          </a:xfrm>
          <a:prstGeom prst="rect">
            <a:avLst/>
          </a:prstGeom>
          <a:effectLst>
            <a:outerShdw blurRad="63500" algn="ctr" rotWithShape="0">
              <a:prstClr val="black">
                <a:alpha val="27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615440" y="2057400"/>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276495" y="3718455"/>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MH_Others_1"/>
          <p:cNvSpPr txBox="1"/>
          <p:nvPr>
            <p:custDataLst>
              <p:tags r:id="rId1"/>
            </p:custDataLst>
          </p:nvPr>
        </p:nvSpPr>
        <p:spPr>
          <a:xfrm>
            <a:off x="864526" y="2860251"/>
            <a:ext cx="3955467" cy="847938"/>
          </a:xfrm>
          <a:prstGeom prst="rect">
            <a:avLst/>
          </a:prstGeom>
          <a:noFill/>
        </p:spPr>
        <p:txBody>
          <a:bodyPr wrap="square" rtlCol="0">
            <a:noAutofit/>
          </a:bodyPr>
          <a:lstStyle/>
          <a:p>
            <a:pPr algn="ctr"/>
            <a:r>
              <a:rPr lang="en-US" altLang="zh-CN" sz="4400"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PART 3</a:t>
            </a:r>
            <a:endParaRPr lang="zh-CN" altLang="en-US" sz="4400"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8" name="文本框 7"/>
          <p:cNvSpPr txBox="1"/>
          <p:nvPr/>
        </p:nvSpPr>
        <p:spPr>
          <a:xfrm>
            <a:off x="4819992" y="3487622"/>
            <a:ext cx="6318345" cy="275590"/>
          </a:xfrm>
          <a:prstGeom prst="rect">
            <a:avLst/>
          </a:prstGeom>
          <a:noFill/>
        </p:spPr>
        <p:txBody>
          <a:bodyPr wrap="square" rtlCol="0">
            <a:spAutoFit/>
          </a:bodyPr>
          <a:lstStyle/>
          <a:p>
            <a:pPr algn="l"/>
            <a:r>
              <a:rPr lang="en-US" altLang="zh-CN" sz="1200" smtClean="0">
                <a:sym typeface="+mn-ea"/>
              </a:rPr>
              <a:t>Product real shot display</a:t>
            </a:r>
            <a:endParaRPr lang="en-US" altLang="zh-CN" sz="1200" smtClean="0">
              <a:sym typeface="+mn-ea"/>
            </a:endParaRPr>
          </a:p>
        </p:txBody>
      </p:sp>
      <p:sp>
        <p:nvSpPr>
          <p:cNvPr id="2" name="矩形 1"/>
          <p:cNvSpPr/>
          <p:nvPr/>
        </p:nvSpPr>
        <p:spPr>
          <a:xfrm>
            <a:off x="4819993" y="3040204"/>
            <a:ext cx="1198880" cy="398780"/>
          </a:xfrm>
          <a:prstGeom prst="rect">
            <a:avLst/>
          </a:prstGeom>
        </p:spPr>
        <p:txBody>
          <a:bodyPr wrap="none">
            <a:spAutoFit/>
          </a:bodyPr>
          <a:lstStyle/>
          <a:p>
            <a:r>
              <a:rPr lang="zh-CN" sz="2000" b="1" dirty="0">
                <a:latin typeface="微软雅黑" panose="020B0503020204020204" charset="-122"/>
                <a:ea typeface="微软雅黑" panose="020B0503020204020204" charset="-122"/>
              </a:rPr>
              <a:t>产品展示</a:t>
            </a:r>
            <a:endParaRPr lang="zh-CN" sz="20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1344023" y="448348"/>
            <a:ext cx="1198880" cy="398780"/>
          </a:xfrm>
          <a:prstGeom prst="rect">
            <a:avLst/>
          </a:prstGeom>
        </p:spPr>
        <p:txBody>
          <a:bodyPr wrap="none">
            <a:spAutoFit/>
          </a:bodyPr>
          <a:lstStyle/>
          <a:p>
            <a:r>
              <a:rPr lang="zh-CN" sz="2000" b="1" dirty="0">
                <a:solidFill>
                  <a:schemeClr val="tx1">
                    <a:lumMod val="75000"/>
                    <a:lumOff val="25000"/>
                  </a:schemeClr>
                </a:solidFill>
              </a:rPr>
              <a:t>实拍展示</a:t>
            </a:r>
            <a:endParaRPr lang="zh-CN" sz="2000" b="1" dirty="0">
              <a:solidFill>
                <a:schemeClr val="tx1">
                  <a:lumMod val="75000"/>
                  <a:lumOff val="25000"/>
                </a:schemeClr>
              </a:solidFill>
            </a:endParaRPr>
          </a:p>
        </p:txBody>
      </p:sp>
      <p:sp>
        <p:nvSpPr>
          <p:cNvPr id="53" name="矩形 52"/>
          <p:cNvSpPr/>
          <p:nvPr/>
        </p:nvSpPr>
        <p:spPr>
          <a:xfrm>
            <a:off x="1344023" y="764961"/>
            <a:ext cx="1658620" cy="260350"/>
          </a:xfrm>
          <a:prstGeom prst="rect">
            <a:avLst/>
          </a:prstGeom>
        </p:spPr>
        <p:txBody>
          <a:bodyPr wrap="none">
            <a:spAutoFit/>
          </a:bodyPr>
          <a:lstStyle/>
          <a:p>
            <a:pPr algn="l"/>
            <a:r>
              <a:rPr lang="en-US" altLang="zh-CN" sz="1100">
                <a:solidFill>
                  <a:schemeClr val="bg1">
                    <a:lumMod val="50000"/>
                  </a:schemeClr>
                </a:solidFill>
              </a:rPr>
              <a:t>Product real shot display</a:t>
            </a:r>
            <a:endParaRPr lang="en-US" altLang="zh-CN" sz="1100">
              <a:solidFill>
                <a:schemeClr val="bg1">
                  <a:lumMod val="50000"/>
                </a:schemeClr>
              </a:solidFill>
            </a:endParaRPr>
          </a:p>
        </p:txBody>
      </p:sp>
      <p:pic>
        <p:nvPicPr>
          <p:cNvPr id="2" name="图片 1" descr="E:\工作\产品资料\PPT资料\ppt\插大卡电话\新建文件夹\2.jpg2"/>
          <p:cNvPicPr>
            <a:picLocks noChangeAspect="1"/>
          </p:cNvPicPr>
          <p:nvPr/>
        </p:nvPicPr>
        <p:blipFill>
          <a:blip r:embed="rId1"/>
          <a:srcRect/>
          <a:stretch>
            <a:fillRect/>
          </a:stretch>
        </p:blipFill>
        <p:spPr>
          <a:xfrm>
            <a:off x="715010" y="1429385"/>
            <a:ext cx="2621915" cy="4680585"/>
          </a:xfrm>
          <a:prstGeom prst="rect">
            <a:avLst/>
          </a:prstGeom>
          <a:effectLst>
            <a:outerShdw blurRad="63500" sx="102000" sy="102000" algn="ctr" rotWithShape="0">
              <a:prstClr val="black">
                <a:alpha val="40000"/>
              </a:prstClr>
            </a:outerShdw>
          </a:effectLst>
        </p:spPr>
      </p:pic>
      <p:pic>
        <p:nvPicPr>
          <p:cNvPr id="3" name="图片 2" descr="E:\工作\产品资料\PPT资料\ppt\插大卡电话\新建文件夹\d.jpgd"/>
          <p:cNvPicPr>
            <a:picLocks noChangeAspect="1"/>
          </p:cNvPicPr>
          <p:nvPr/>
        </p:nvPicPr>
        <p:blipFill>
          <a:blip r:embed="rId2"/>
          <a:srcRect/>
          <a:stretch>
            <a:fillRect/>
          </a:stretch>
        </p:blipFill>
        <p:spPr>
          <a:xfrm>
            <a:off x="7835265" y="1429385"/>
            <a:ext cx="3509645" cy="4680585"/>
          </a:xfrm>
          <a:prstGeom prst="rect">
            <a:avLst/>
          </a:prstGeom>
          <a:effectLst>
            <a:outerShdw blurRad="63500" sx="102000" sy="102000" algn="ctr" rotWithShape="0">
              <a:prstClr val="black">
                <a:alpha val="40000"/>
              </a:prstClr>
            </a:outerShdw>
          </a:effectLst>
        </p:spPr>
      </p:pic>
      <p:pic>
        <p:nvPicPr>
          <p:cNvPr id="4" name="图片 3" descr="wwww"/>
          <p:cNvPicPr>
            <a:picLocks noChangeAspect="1"/>
          </p:cNvPicPr>
          <p:nvPr/>
        </p:nvPicPr>
        <p:blipFill>
          <a:blip r:embed="rId3"/>
          <a:stretch>
            <a:fillRect/>
          </a:stretch>
        </p:blipFill>
        <p:spPr>
          <a:xfrm>
            <a:off x="4164965" y="1429385"/>
            <a:ext cx="3286760" cy="4680585"/>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par>
                                <p:cTn id="15" presetID="29"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ppt_x</p:attrName>
                                        </p:attrNameLst>
                                      </p:cBhvr>
                                      <p:tavLst>
                                        <p:tav tm="0">
                                          <p:val>
                                            <p:strVal val="#ppt_x-.2"/>
                                          </p:val>
                                        </p:tav>
                                        <p:tav tm="100000">
                                          <p:val>
                                            <p:strVal val="#ppt_x"/>
                                          </p:val>
                                        </p:tav>
                                      </p:tavLst>
                                    </p:anim>
                                    <p:anim calcmode="lin" valueType="num">
                                      <p:cBhvr>
                                        <p:cTn id="1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615440" y="2057400"/>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276495" y="3718455"/>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MH_Others_1"/>
          <p:cNvSpPr txBox="1"/>
          <p:nvPr>
            <p:custDataLst>
              <p:tags r:id="rId1"/>
            </p:custDataLst>
          </p:nvPr>
        </p:nvSpPr>
        <p:spPr>
          <a:xfrm>
            <a:off x="864526" y="2860251"/>
            <a:ext cx="3955467" cy="847938"/>
          </a:xfrm>
          <a:prstGeom prst="rect">
            <a:avLst/>
          </a:prstGeom>
          <a:noFill/>
        </p:spPr>
        <p:txBody>
          <a:bodyPr wrap="square" rtlCol="0">
            <a:noAutofit/>
          </a:bodyPr>
          <a:lstStyle/>
          <a:p>
            <a:pPr algn="ctr"/>
            <a:r>
              <a:rPr lang="en-US" altLang="zh-CN" sz="4400"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PART 4</a:t>
            </a:r>
            <a:endParaRPr lang="zh-CN" altLang="en-US" sz="4400"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8" name="文本框 7"/>
          <p:cNvSpPr txBox="1"/>
          <p:nvPr/>
        </p:nvSpPr>
        <p:spPr>
          <a:xfrm>
            <a:off x="4819992" y="3487622"/>
            <a:ext cx="6318345" cy="275590"/>
          </a:xfrm>
          <a:prstGeom prst="rect">
            <a:avLst/>
          </a:prstGeom>
          <a:noFill/>
        </p:spPr>
        <p:txBody>
          <a:bodyPr wrap="square" rtlCol="0">
            <a:spAutoFit/>
          </a:bodyPr>
          <a:lstStyle/>
          <a:p>
            <a:pPr algn="l"/>
            <a:r>
              <a:rPr lang="en-US" altLang="zh-CN" sz="1200" smtClean="0">
                <a:sym typeface="+mn-ea"/>
              </a:rPr>
              <a:t>Company qualification</a:t>
            </a:r>
            <a:endParaRPr lang="zh-CN" altLang="en-US" sz="1200" dirty="0">
              <a:latin typeface="微软雅黑" panose="020B0503020204020204" charset="-122"/>
              <a:ea typeface="微软雅黑" panose="020B0503020204020204" charset="-122"/>
              <a:cs typeface="Arial" panose="020B0604020202020204" pitchFamily="34" charset="0"/>
            </a:endParaRPr>
          </a:p>
        </p:txBody>
      </p:sp>
      <p:sp>
        <p:nvSpPr>
          <p:cNvPr id="2" name="矩形 1"/>
          <p:cNvSpPr/>
          <p:nvPr/>
        </p:nvSpPr>
        <p:spPr>
          <a:xfrm>
            <a:off x="4819993" y="3040204"/>
            <a:ext cx="1198880" cy="398780"/>
          </a:xfrm>
          <a:prstGeom prst="rect">
            <a:avLst/>
          </a:prstGeom>
        </p:spPr>
        <p:txBody>
          <a:bodyPr wrap="none">
            <a:spAutoFit/>
          </a:bodyPr>
          <a:lstStyle/>
          <a:p>
            <a:r>
              <a:rPr lang="zh-CN" sz="2000" b="1" dirty="0">
                <a:latin typeface="微软雅黑" panose="020B0503020204020204" charset="-122"/>
                <a:ea typeface="微软雅黑" panose="020B0503020204020204" charset="-122"/>
              </a:rPr>
              <a:t>公司资质</a:t>
            </a:r>
            <a:endParaRPr lang="zh-CN" sz="20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1344023" y="448348"/>
            <a:ext cx="1198880" cy="398780"/>
          </a:xfrm>
          <a:prstGeom prst="rect">
            <a:avLst/>
          </a:prstGeom>
        </p:spPr>
        <p:txBody>
          <a:bodyPr wrap="none">
            <a:spAutoFit/>
          </a:bodyPr>
          <a:lstStyle/>
          <a:p>
            <a:r>
              <a:rPr lang="zh-CN" sz="2000" b="1" dirty="0">
                <a:solidFill>
                  <a:schemeClr val="tx1">
                    <a:lumMod val="75000"/>
                    <a:lumOff val="25000"/>
                  </a:schemeClr>
                </a:solidFill>
              </a:rPr>
              <a:t>公司资质</a:t>
            </a:r>
            <a:endParaRPr lang="zh-CN" sz="2000" b="1" dirty="0">
              <a:solidFill>
                <a:schemeClr val="tx1">
                  <a:lumMod val="75000"/>
                  <a:lumOff val="25000"/>
                </a:schemeClr>
              </a:solidFill>
            </a:endParaRPr>
          </a:p>
        </p:txBody>
      </p:sp>
      <p:sp>
        <p:nvSpPr>
          <p:cNvPr id="53" name="矩形 52"/>
          <p:cNvSpPr/>
          <p:nvPr/>
        </p:nvSpPr>
        <p:spPr>
          <a:xfrm>
            <a:off x="1344023" y="764961"/>
            <a:ext cx="1524000" cy="260350"/>
          </a:xfrm>
          <a:prstGeom prst="rect">
            <a:avLst/>
          </a:prstGeom>
        </p:spPr>
        <p:txBody>
          <a:bodyPr wrap="none">
            <a:spAutoFit/>
          </a:bodyPr>
          <a:lstStyle/>
          <a:p>
            <a:pPr algn="l"/>
            <a:r>
              <a:rPr lang="en-US" altLang="zh-CN" sz="1100">
                <a:solidFill>
                  <a:schemeClr val="bg1">
                    <a:lumMod val="50000"/>
                  </a:schemeClr>
                </a:solidFill>
              </a:rPr>
              <a:t>Company qualification</a:t>
            </a:r>
            <a:endParaRPr lang="en-US" altLang="zh-CN" sz="1100">
              <a:solidFill>
                <a:schemeClr val="bg1">
                  <a:lumMod val="50000"/>
                </a:schemeClr>
              </a:solidFill>
            </a:endParaRPr>
          </a:p>
        </p:txBody>
      </p:sp>
      <p:grpSp>
        <p:nvGrpSpPr>
          <p:cNvPr id="2" name="组合 1"/>
          <p:cNvGrpSpPr/>
          <p:nvPr/>
        </p:nvGrpSpPr>
        <p:grpSpPr>
          <a:xfrm>
            <a:off x="405130" y="1438275"/>
            <a:ext cx="11439525" cy="4673600"/>
            <a:chOff x="1630" y="1242"/>
            <a:chExt cx="15638" cy="6391"/>
          </a:xfrm>
        </p:grpSpPr>
        <p:pic>
          <p:nvPicPr>
            <p:cNvPr id="73732" name="图片 5" descr="C:\Users\admin\Desktop\1.jpg1"/>
            <p:cNvPicPr>
              <a:picLocks noChangeAspect="1"/>
            </p:cNvPicPr>
            <p:nvPr/>
          </p:nvPicPr>
          <p:blipFill>
            <a:blip r:embed="rId1"/>
            <a:srcRect/>
            <a:stretch>
              <a:fillRect/>
            </a:stretch>
          </p:blipFill>
          <p:spPr>
            <a:xfrm>
              <a:off x="1745" y="1383"/>
              <a:ext cx="1943" cy="2820"/>
            </a:xfrm>
            <a:prstGeom prst="rect">
              <a:avLst/>
            </a:prstGeom>
            <a:noFill/>
            <a:ln w="12700" cmpd="sng">
              <a:solidFill>
                <a:schemeClr val="bg1">
                  <a:lumMod val="85000"/>
                </a:schemeClr>
              </a:solidFill>
              <a:prstDash val="solid"/>
            </a:ln>
          </p:spPr>
        </p:pic>
        <p:pic>
          <p:nvPicPr>
            <p:cNvPr id="73733" name="图片 6" descr="防爆证书"/>
            <p:cNvPicPr>
              <a:picLocks noChangeAspect="1"/>
            </p:cNvPicPr>
            <p:nvPr/>
          </p:nvPicPr>
          <p:blipFill>
            <a:blip r:embed="rId2"/>
            <a:stretch>
              <a:fillRect/>
            </a:stretch>
          </p:blipFill>
          <p:spPr>
            <a:xfrm>
              <a:off x="15128" y="4487"/>
              <a:ext cx="2139" cy="2943"/>
            </a:xfrm>
            <a:prstGeom prst="rect">
              <a:avLst/>
            </a:prstGeom>
            <a:noFill/>
            <a:ln w="9525">
              <a:noFill/>
            </a:ln>
          </p:spPr>
        </p:pic>
        <p:pic>
          <p:nvPicPr>
            <p:cNvPr id="73734" name="图片 7" descr="E:\工作\公司资料\艾弗特营业执照\艾弗特公司资质\新款防水IP68证书.jpg新款防水IP68证书"/>
            <p:cNvPicPr>
              <a:picLocks noChangeAspect="1"/>
            </p:cNvPicPr>
            <p:nvPr/>
          </p:nvPicPr>
          <p:blipFill>
            <a:blip r:embed="rId3"/>
            <a:srcRect/>
            <a:stretch>
              <a:fillRect/>
            </a:stretch>
          </p:blipFill>
          <p:spPr>
            <a:xfrm>
              <a:off x="12885" y="4564"/>
              <a:ext cx="2025" cy="2938"/>
            </a:xfrm>
            <a:prstGeom prst="rect">
              <a:avLst/>
            </a:prstGeom>
            <a:noFill/>
            <a:ln w="9525">
              <a:noFill/>
            </a:ln>
          </p:spPr>
        </p:pic>
        <p:pic>
          <p:nvPicPr>
            <p:cNvPr id="73735" name="图片 8" descr="艾弗特3C证书"/>
            <p:cNvPicPr>
              <a:picLocks noChangeAspect="1"/>
            </p:cNvPicPr>
            <p:nvPr/>
          </p:nvPicPr>
          <p:blipFill>
            <a:blip r:embed="rId4"/>
            <a:stretch>
              <a:fillRect/>
            </a:stretch>
          </p:blipFill>
          <p:spPr>
            <a:xfrm>
              <a:off x="10508" y="4431"/>
              <a:ext cx="2188" cy="3202"/>
            </a:xfrm>
            <a:prstGeom prst="rect">
              <a:avLst/>
            </a:prstGeom>
            <a:noFill/>
            <a:ln w="9525">
              <a:noFill/>
            </a:ln>
          </p:spPr>
        </p:pic>
        <p:pic>
          <p:nvPicPr>
            <p:cNvPr id="73736" name="Picture 2" descr="C:\Users\ASUS\AppData\Local\Temp\WeChat Files\eae1d2e5f08d8ab2c59633219d5a9be.jpg"/>
            <p:cNvPicPr>
              <a:picLocks noChangeAspect="1"/>
            </p:cNvPicPr>
            <p:nvPr/>
          </p:nvPicPr>
          <p:blipFill>
            <a:blip r:embed="rId5"/>
            <a:stretch>
              <a:fillRect/>
            </a:stretch>
          </p:blipFill>
          <p:spPr>
            <a:xfrm>
              <a:off x="10525" y="1401"/>
              <a:ext cx="2144" cy="3030"/>
            </a:xfrm>
            <a:prstGeom prst="rect">
              <a:avLst/>
            </a:prstGeom>
            <a:noFill/>
            <a:ln w="9525">
              <a:noFill/>
            </a:ln>
          </p:spPr>
        </p:pic>
        <p:pic>
          <p:nvPicPr>
            <p:cNvPr id="73737" name="Picture 5" descr="C:\Users\ASUS\AppData\Local\Temp\WeChat Files\fd779725da6ad513b33e0b6563cf0ac.jpg"/>
            <p:cNvPicPr>
              <a:picLocks noChangeAspect="1"/>
            </p:cNvPicPr>
            <p:nvPr/>
          </p:nvPicPr>
          <p:blipFill>
            <a:blip r:embed="rId6"/>
            <a:stretch>
              <a:fillRect/>
            </a:stretch>
          </p:blipFill>
          <p:spPr>
            <a:xfrm>
              <a:off x="12838" y="1421"/>
              <a:ext cx="2131" cy="3011"/>
            </a:xfrm>
            <a:prstGeom prst="rect">
              <a:avLst/>
            </a:prstGeom>
            <a:noFill/>
            <a:ln w="9525">
              <a:noFill/>
            </a:ln>
          </p:spPr>
        </p:pic>
        <p:pic>
          <p:nvPicPr>
            <p:cNvPr id="73738" name="图片 11" descr="商标艾弗特"/>
            <p:cNvPicPr>
              <a:picLocks noChangeAspect="1"/>
            </p:cNvPicPr>
            <p:nvPr/>
          </p:nvPicPr>
          <p:blipFill>
            <a:blip r:embed="rId7"/>
            <a:stretch>
              <a:fillRect/>
            </a:stretch>
          </p:blipFill>
          <p:spPr>
            <a:xfrm>
              <a:off x="8412" y="1416"/>
              <a:ext cx="1994" cy="2834"/>
            </a:xfrm>
            <a:prstGeom prst="rect">
              <a:avLst/>
            </a:prstGeom>
            <a:noFill/>
            <a:ln w="9525">
              <a:noFill/>
            </a:ln>
          </p:spPr>
        </p:pic>
        <p:pic>
          <p:nvPicPr>
            <p:cNvPr id="73739" name="图片 12" descr="C:\Users\admin\Desktop\图片3.png图片3"/>
            <p:cNvPicPr>
              <a:picLocks noChangeAspect="1"/>
            </p:cNvPicPr>
            <p:nvPr/>
          </p:nvPicPr>
          <p:blipFill>
            <a:blip r:embed="rId8"/>
            <a:stretch>
              <a:fillRect/>
            </a:stretch>
          </p:blipFill>
          <p:spPr>
            <a:xfrm>
              <a:off x="6189" y="1242"/>
              <a:ext cx="2217" cy="3200"/>
            </a:xfrm>
            <a:prstGeom prst="rect">
              <a:avLst/>
            </a:prstGeom>
            <a:noFill/>
            <a:ln w="9525">
              <a:noFill/>
            </a:ln>
          </p:spPr>
        </p:pic>
        <p:pic>
          <p:nvPicPr>
            <p:cNvPr id="73740" name="图片 13" descr="登记证书-01"/>
            <p:cNvPicPr>
              <a:picLocks noChangeAspect="1"/>
            </p:cNvPicPr>
            <p:nvPr/>
          </p:nvPicPr>
          <p:blipFill>
            <a:blip r:embed="rId9"/>
            <a:stretch>
              <a:fillRect/>
            </a:stretch>
          </p:blipFill>
          <p:spPr>
            <a:xfrm>
              <a:off x="15138" y="1428"/>
              <a:ext cx="2130" cy="3011"/>
            </a:xfrm>
            <a:prstGeom prst="rect">
              <a:avLst/>
            </a:prstGeom>
            <a:noFill/>
            <a:ln w="9525">
              <a:noFill/>
            </a:ln>
          </p:spPr>
        </p:pic>
        <p:pic>
          <p:nvPicPr>
            <p:cNvPr id="73741" name="图片 14" descr="专利_0004"/>
            <p:cNvPicPr>
              <a:picLocks noChangeAspect="1"/>
            </p:cNvPicPr>
            <p:nvPr/>
          </p:nvPicPr>
          <p:blipFill>
            <a:blip r:embed="rId10"/>
            <a:stretch>
              <a:fillRect/>
            </a:stretch>
          </p:blipFill>
          <p:spPr>
            <a:xfrm>
              <a:off x="6065" y="4462"/>
              <a:ext cx="2202" cy="3141"/>
            </a:xfrm>
            <a:prstGeom prst="rect">
              <a:avLst/>
            </a:prstGeom>
            <a:noFill/>
            <a:ln w="9525">
              <a:noFill/>
            </a:ln>
          </p:spPr>
        </p:pic>
        <p:pic>
          <p:nvPicPr>
            <p:cNvPr id="73742" name="图片 15" descr="专利_0001"/>
            <p:cNvPicPr>
              <a:picLocks noChangeAspect="1"/>
            </p:cNvPicPr>
            <p:nvPr/>
          </p:nvPicPr>
          <p:blipFill>
            <a:blip r:embed="rId11"/>
            <a:stretch>
              <a:fillRect/>
            </a:stretch>
          </p:blipFill>
          <p:spPr>
            <a:xfrm>
              <a:off x="3839" y="4439"/>
              <a:ext cx="2202" cy="3141"/>
            </a:xfrm>
            <a:prstGeom prst="rect">
              <a:avLst/>
            </a:prstGeom>
            <a:noFill/>
            <a:ln w="9525">
              <a:noFill/>
            </a:ln>
          </p:spPr>
        </p:pic>
        <p:pic>
          <p:nvPicPr>
            <p:cNvPr id="73743" name="图片 16" descr="专利_0002"/>
            <p:cNvPicPr>
              <a:picLocks noChangeAspect="1"/>
            </p:cNvPicPr>
            <p:nvPr/>
          </p:nvPicPr>
          <p:blipFill>
            <a:blip r:embed="rId12"/>
            <a:stretch>
              <a:fillRect/>
            </a:stretch>
          </p:blipFill>
          <p:spPr>
            <a:xfrm>
              <a:off x="1630" y="4462"/>
              <a:ext cx="2202" cy="3141"/>
            </a:xfrm>
            <a:prstGeom prst="rect">
              <a:avLst/>
            </a:prstGeom>
            <a:noFill/>
            <a:ln w="9525">
              <a:noFill/>
            </a:ln>
          </p:spPr>
        </p:pic>
        <p:pic>
          <p:nvPicPr>
            <p:cNvPr id="73744" name="图片 17" descr="专利_0003"/>
            <p:cNvPicPr>
              <a:picLocks noChangeAspect="1"/>
            </p:cNvPicPr>
            <p:nvPr/>
          </p:nvPicPr>
          <p:blipFill>
            <a:blip r:embed="rId13"/>
            <a:stretch>
              <a:fillRect/>
            </a:stretch>
          </p:blipFill>
          <p:spPr>
            <a:xfrm>
              <a:off x="8270" y="4462"/>
              <a:ext cx="2202" cy="3141"/>
            </a:xfrm>
            <a:prstGeom prst="rect">
              <a:avLst/>
            </a:prstGeom>
            <a:noFill/>
            <a:ln w="9525">
              <a:noFill/>
            </a:ln>
          </p:spPr>
        </p:pic>
        <p:pic>
          <p:nvPicPr>
            <p:cNvPr id="73745" name="图片 18" descr="E:\工作\公司资料\艾弗特营业执照\艾弗特公司资质\最新营业执照\新版的ISO.jpg新版的ISO"/>
            <p:cNvPicPr>
              <a:picLocks noChangeAspect="1"/>
            </p:cNvPicPr>
            <p:nvPr/>
          </p:nvPicPr>
          <p:blipFill>
            <a:blip r:embed="rId14"/>
            <a:srcRect/>
            <a:stretch>
              <a:fillRect/>
            </a:stretch>
          </p:blipFill>
          <p:spPr>
            <a:xfrm>
              <a:off x="4031" y="1407"/>
              <a:ext cx="2033" cy="2795"/>
            </a:xfrm>
            <a:prstGeom prst="rect">
              <a:avLst/>
            </a:prstGeom>
            <a:noFill/>
            <a:ln w="12700" cmpd="sng">
              <a:solidFill>
                <a:schemeClr val="bg1">
                  <a:lumMod val="85000"/>
                </a:schemeClr>
              </a:solidFill>
              <a:prstDash val="solid"/>
            </a:ln>
          </p:spPr>
        </p:pic>
      </p:gr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615440" y="2057400"/>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276495" y="3718455"/>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MH_Others_1"/>
          <p:cNvSpPr txBox="1"/>
          <p:nvPr>
            <p:custDataLst>
              <p:tags r:id="rId1"/>
            </p:custDataLst>
          </p:nvPr>
        </p:nvSpPr>
        <p:spPr>
          <a:xfrm>
            <a:off x="864526" y="2860251"/>
            <a:ext cx="3955467" cy="847938"/>
          </a:xfrm>
          <a:prstGeom prst="rect">
            <a:avLst/>
          </a:prstGeom>
          <a:noFill/>
        </p:spPr>
        <p:txBody>
          <a:bodyPr wrap="square" rtlCol="0">
            <a:noAutofit/>
          </a:bodyPr>
          <a:lstStyle/>
          <a:p>
            <a:pPr algn="ctr"/>
            <a:r>
              <a:rPr lang="en-US" altLang="zh-CN" sz="4400"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PART 5</a:t>
            </a:r>
            <a:endParaRPr lang="zh-CN" altLang="en-US" sz="4400"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8" name="文本框 7"/>
          <p:cNvSpPr txBox="1"/>
          <p:nvPr/>
        </p:nvSpPr>
        <p:spPr>
          <a:xfrm>
            <a:off x="4819992" y="3487622"/>
            <a:ext cx="6318345" cy="275590"/>
          </a:xfrm>
          <a:prstGeom prst="rect">
            <a:avLst/>
          </a:prstGeom>
          <a:noFill/>
        </p:spPr>
        <p:txBody>
          <a:bodyPr wrap="square" rtlCol="0">
            <a:spAutoFit/>
          </a:bodyPr>
          <a:lstStyle/>
          <a:p>
            <a:pPr algn="l"/>
            <a:r>
              <a:rPr lang="en-US" altLang="zh-CN" sz="1200" smtClean="0">
                <a:sym typeface="+mn-ea"/>
              </a:rPr>
              <a:t>Contact information</a:t>
            </a:r>
            <a:endParaRPr lang="en-US" altLang="zh-CN" sz="1200" smtClean="0">
              <a:sym typeface="+mn-ea"/>
            </a:endParaRPr>
          </a:p>
        </p:txBody>
      </p:sp>
      <p:sp>
        <p:nvSpPr>
          <p:cNvPr id="2" name="矩形 1"/>
          <p:cNvSpPr/>
          <p:nvPr/>
        </p:nvSpPr>
        <p:spPr>
          <a:xfrm>
            <a:off x="4819993" y="3040204"/>
            <a:ext cx="1198880" cy="398780"/>
          </a:xfrm>
          <a:prstGeom prst="rect">
            <a:avLst/>
          </a:prstGeom>
        </p:spPr>
        <p:txBody>
          <a:bodyPr wrap="none">
            <a:spAutoFit/>
          </a:bodyPr>
          <a:lstStyle/>
          <a:p>
            <a:r>
              <a:rPr lang="zh-CN" sz="2000" b="1" dirty="0">
                <a:latin typeface="微软雅黑" panose="020B0503020204020204" charset="-122"/>
                <a:ea typeface="微软雅黑" panose="020B0503020204020204" charset="-122"/>
              </a:rPr>
              <a:t>联系方式</a:t>
            </a:r>
            <a:endParaRPr lang="zh-CN" sz="20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1344023" y="448348"/>
            <a:ext cx="1198880" cy="398780"/>
          </a:xfrm>
          <a:prstGeom prst="rect">
            <a:avLst/>
          </a:prstGeom>
        </p:spPr>
        <p:txBody>
          <a:bodyPr wrap="none">
            <a:spAutoFit/>
          </a:bodyPr>
          <a:lstStyle/>
          <a:p>
            <a:r>
              <a:rPr lang="zh-CN" sz="2000" b="1" dirty="0">
                <a:solidFill>
                  <a:schemeClr val="tx1">
                    <a:lumMod val="75000"/>
                    <a:lumOff val="25000"/>
                  </a:schemeClr>
                </a:solidFill>
              </a:rPr>
              <a:t>联系我们</a:t>
            </a:r>
            <a:endParaRPr lang="en-US" altLang="zh-CN" sz="2000" b="1" dirty="0">
              <a:solidFill>
                <a:schemeClr val="tx1">
                  <a:lumMod val="75000"/>
                  <a:lumOff val="25000"/>
                </a:schemeClr>
              </a:solidFill>
            </a:endParaRPr>
          </a:p>
        </p:txBody>
      </p:sp>
      <p:sp>
        <p:nvSpPr>
          <p:cNvPr id="53" name="矩形 52"/>
          <p:cNvSpPr/>
          <p:nvPr/>
        </p:nvSpPr>
        <p:spPr>
          <a:xfrm>
            <a:off x="1344023" y="764961"/>
            <a:ext cx="1383030" cy="260350"/>
          </a:xfrm>
          <a:prstGeom prst="rect">
            <a:avLst/>
          </a:prstGeom>
        </p:spPr>
        <p:txBody>
          <a:bodyPr wrap="none">
            <a:spAutoFit/>
          </a:bodyPr>
          <a:lstStyle/>
          <a:p>
            <a:pPr algn="l"/>
            <a:r>
              <a:rPr lang="en-US" altLang="zh-CN" sz="1100">
                <a:solidFill>
                  <a:schemeClr val="bg1">
                    <a:lumMod val="50000"/>
                  </a:schemeClr>
                </a:solidFill>
              </a:rPr>
              <a:t>Contact information</a:t>
            </a:r>
            <a:endParaRPr lang="en-US" altLang="zh-CN" sz="1100">
              <a:solidFill>
                <a:schemeClr val="bg1">
                  <a:lumMod val="50000"/>
                </a:schemeClr>
              </a:solidFill>
            </a:endParaRPr>
          </a:p>
        </p:txBody>
      </p:sp>
      <p:sp>
        <p:nvSpPr>
          <p:cNvPr id="4" name="文本框 3"/>
          <p:cNvSpPr txBox="1"/>
          <p:nvPr/>
        </p:nvSpPr>
        <p:spPr>
          <a:xfrm>
            <a:off x="1106170" y="1491615"/>
            <a:ext cx="10234295" cy="4521835"/>
          </a:xfrm>
          <a:prstGeom prst="rect">
            <a:avLst/>
          </a:prstGeom>
          <a:noFill/>
        </p:spPr>
        <p:txBody>
          <a:bodyPr wrap="square" rtlCol="0" anchor="t">
            <a:spAutoFit/>
          </a:bodyPr>
          <a:p>
            <a:pPr algn="l">
              <a:lnSpc>
                <a:spcPct val="160000"/>
              </a:lnSpc>
            </a:pPr>
            <a:r>
              <a:rPr lang="zh-CN" altLang="en-US">
                <a:latin typeface="微软雅黑" panose="020B0503020204020204" charset="-122"/>
                <a:ea typeface="微软雅黑" panose="020B0503020204020204" charset="-122"/>
                <a:cs typeface="微软雅黑" panose="020B0503020204020204" charset="-122"/>
                <a:sym typeface="+mn-ea"/>
              </a:rPr>
              <a:t>地址：东莞市虎门镇怀德芦狄埔37号A</a:t>
            </a:r>
            <a:r>
              <a:rPr lang="en-US" altLang="zh-CN">
                <a:latin typeface="微软雅黑" panose="020B0503020204020204" charset="-122"/>
                <a:ea typeface="微软雅黑" panose="020B0503020204020204" charset="-122"/>
                <a:cs typeface="微软雅黑" panose="020B0503020204020204" charset="-122"/>
                <a:sym typeface="+mn-ea"/>
              </a:rPr>
              <a:t>1</a:t>
            </a:r>
            <a:r>
              <a:rPr lang="zh-CN" altLang="en-US">
                <a:latin typeface="微软雅黑" panose="020B0503020204020204" charset="-122"/>
                <a:ea typeface="微软雅黑" panose="020B0503020204020204" charset="-122"/>
                <a:cs typeface="微软雅黑" panose="020B0503020204020204" charset="-122"/>
                <a:sym typeface="+mn-ea"/>
              </a:rPr>
              <a:t>栋</a:t>
            </a:r>
            <a:r>
              <a:rPr lang="en-US" altLang="zh-CN">
                <a:latin typeface="微软雅黑" panose="020B0503020204020204" charset="-122"/>
                <a:ea typeface="微软雅黑" panose="020B0503020204020204" charset="-122"/>
                <a:cs typeface="微软雅黑" panose="020B0503020204020204" charset="-122"/>
                <a:sym typeface="+mn-ea"/>
              </a:rPr>
              <a:t>4</a:t>
            </a:r>
            <a:r>
              <a:rPr lang="zh-CN" altLang="en-US">
                <a:latin typeface="微软雅黑" panose="020B0503020204020204" charset="-122"/>
                <a:ea typeface="微软雅黑" panose="020B0503020204020204" charset="-122"/>
                <a:cs typeface="微软雅黑" panose="020B0503020204020204" charset="-122"/>
                <a:sym typeface="+mn-ea"/>
              </a:rPr>
              <a:t>楼(合森工业园)</a:t>
            </a:r>
            <a:endParaRPr lang="zh-CN" altLang="en-US">
              <a:latin typeface="微软雅黑" panose="020B0503020204020204" charset="-122"/>
              <a:ea typeface="微软雅黑" panose="020B0503020204020204" charset="-122"/>
              <a:cs typeface="微软雅黑" panose="020B0503020204020204" charset="-122"/>
            </a:endParaRPr>
          </a:p>
          <a:p>
            <a:pPr algn="l">
              <a:lnSpc>
                <a:spcPct val="160000"/>
              </a:lnSpc>
            </a:pPr>
            <a:r>
              <a:rPr lang="zh-CN" altLang="en-US">
                <a:latin typeface="微软雅黑" panose="020B0503020204020204" charset="-122"/>
                <a:ea typeface="微软雅黑" panose="020B0503020204020204" charset="-122"/>
                <a:cs typeface="微软雅黑" panose="020B0503020204020204" charset="-122"/>
                <a:sym typeface="+mn-ea"/>
              </a:rPr>
              <a:t>电话：86-0769-89609733/35/37</a:t>
            </a:r>
            <a:endParaRPr lang="zh-CN" altLang="en-US">
              <a:latin typeface="微软雅黑" panose="020B0503020204020204" charset="-122"/>
              <a:ea typeface="微软雅黑" panose="020B0503020204020204" charset="-122"/>
              <a:cs typeface="微软雅黑" panose="020B0503020204020204" charset="-122"/>
            </a:endParaRPr>
          </a:p>
          <a:p>
            <a:pPr algn="l">
              <a:lnSpc>
                <a:spcPct val="160000"/>
              </a:lnSpc>
            </a:pPr>
            <a:r>
              <a:rPr lang="zh-CN" altLang="en-US">
                <a:latin typeface="微软雅黑" panose="020B0503020204020204" charset="-122"/>
                <a:ea typeface="微软雅黑" panose="020B0503020204020204" charset="-122"/>
                <a:cs typeface="微软雅黑" panose="020B0503020204020204" charset="-122"/>
                <a:sym typeface="+mn-ea"/>
              </a:rPr>
              <a:t>传真：</a:t>
            </a:r>
            <a:r>
              <a:rPr lang="en-US" altLang="zh-CN">
                <a:latin typeface="微软雅黑" panose="020B0503020204020204" charset="-122"/>
                <a:ea typeface="微软雅黑" panose="020B0503020204020204" charset="-122"/>
                <a:cs typeface="微软雅黑" panose="020B0503020204020204" charset="-122"/>
                <a:sym typeface="+mn-ea"/>
              </a:rPr>
              <a:t>0769-27206058</a:t>
            </a:r>
            <a:endParaRPr lang="en-US" altLang="zh-CN">
              <a:latin typeface="微软雅黑" panose="020B0503020204020204" charset="-122"/>
              <a:ea typeface="微软雅黑" panose="020B0503020204020204" charset="-122"/>
              <a:cs typeface="微软雅黑" panose="020B0503020204020204" charset="-122"/>
            </a:endParaRPr>
          </a:p>
          <a:p>
            <a:pPr algn="l">
              <a:lnSpc>
                <a:spcPct val="160000"/>
              </a:lnSpc>
            </a:pPr>
            <a:r>
              <a:rPr lang="zh-CN" altLang="en-US">
                <a:latin typeface="微软雅黑" panose="020B0503020204020204" charset="-122"/>
                <a:ea typeface="微软雅黑" panose="020B0503020204020204" charset="-122"/>
                <a:cs typeface="微软雅黑" panose="020B0503020204020204" charset="-122"/>
                <a:sym typeface="+mn-ea"/>
              </a:rPr>
              <a:t>邮箱：afutel@163.com</a:t>
            </a:r>
            <a:endParaRPr lang="zh-CN" altLang="en-US">
              <a:latin typeface="微软雅黑" panose="020B0503020204020204" charset="-122"/>
              <a:ea typeface="微软雅黑" panose="020B0503020204020204" charset="-122"/>
              <a:cs typeface="微软雅黑" panose="020B0503020204020204" charset="-122"/>
            </a:endParaRPr>
          </a:p>
          <a:p>
            <a:pPr algn="l">
              <a:lnSpc>
                <a:spcPct val="160000"/>
              </a:lnSpc>
            </a:pPr>
            <a:r>
              <a:rPr lang="zh-CN" altLang="en-US">
                <a:latin typeface="微软雅黑" panose="020B0503020204020204" charset="-122"/>
                <a:ea typeface="微软雅黑" panose="020B0503020204020204" charset="-122"/>
                <a:cs typeface="微软雅黑" panose="020B0503020204020204" charset="-122"/>
                <a:sym typeface="+mn-ea"/>
              </a:rPr>
              <a:t>网址：http://www.afutel.com</a:t>
            </a:r>
            <a:endParaRPr lang="zh-CN" altLang="en-US">
              <a:latin typeface="微软雅黑" panose="020B0503020204020204" charset="-122"/>
              <a:ea typeface="微软雅黑" panose="020B0503020204020204" charset="-122"/>
              <a:cs typeface="微软雅黑" panose="020B0503020204020204" charset="-122"/>
            </a:endParaRPr>
          </a:p>
          <a:p>
            <a:pPr algn="l">
              <a:lnSpc>
                <a:spcPct val="160000"/>
              </a:lnSpc>
            </a:pPr>
            <a:endParaRPr lang="zh-CN" altLang="en-US">
              <a:latin typeface="微软雅黑" panose="020B0503020204020204" charset="-122"/>
              <a:ea typeface="微软雅黑" panose="020B0503020204020204" charset="-122"/>
              <a:cs typeface="微软雅黑" panose="020B0503020204020204" charset="-122"/>
            </a:endParaRPr>
          </a:p>
          <a:p>
            <a:pPr algn="l">
              <a:lnSpc>
                <a:spcPct val="160000"/>
              </a:lnSpc>
            </a:pPr>
            <a:r>
              <a:rPr lang="en-US" altLang="zh-CN">
                <a:latin typeface="微软雅黑" panose="020B0503020204020204" charset="-122"/>
                <a:ea typeface="微软雅黑" panose="020B0503020204020204" charset="-122"/>
                <a:cs typeface="微软雅黑" panose="020B0503020204020204" charset="-122"/>
                <a:sym typeface="+mn-ea"/>
              </a:rPr>
              <a:t>Add:4th Floor, Building A1,Huai De Lu Di Pu No. 37, Humen Town, Dongguan City</a:t>
            </a:r>
            <a:endParaRPr lang="en-US" altLang="zh-CN">
              <a:latin typeface="微软雅黑" panose="020B0503020204020204" charset="-122"/>
              <a:ea typeface="微软雅黑" panose="020B0503020204020204" charset="-122"/>
              <a:cs typeface="微软雅黑" panose="020B0503020204020204" charset="-122"/>
            </a:endParaRPr>
          </a:p>
          <a:p>
            <a:pPr algn="l">
              <a:lnSpc>
                <a:spcPct val="160000"/>
              </a:lnSpc>
            </a:pPr>
            <a:r>
              <a:rPr lang="en-US" altLang="zh-CN">
                <a:latin typeface="微软雅黑" panose="020B0503020204020204" charset="-122"/>
                <a:ea typeface="微软雅黑" panose="020B0503020204020204" charset="-122"/>
                <a:cs typeface="微软雅黑" panose="020B0503020204020204" charset="-122"/>
                <a:sym typeface="+mn-ea"/>
              </a:rPr>
              <a:t>Tel:86-0769-89609733/35/37</a:t>
            </a:r>
            <a:endParaRPr lang="en-US" altLang="zh-CN">
              <a:latin typeface="微软雅黑" panose="020B0503020204020204" charset="-122"/>
              <a:ea typeface="微软雅黑" panose="020B0503020204020204" charset="-122"/>
              <a:cs typeface="微软雅黑" panose="020B0503020204020204" charset="-122"/>
            </a:endParaRPr>
          </a:p>
          <a:p>
            <a:pPr algn="l">
              <a:lnSpc>
                <a:spcPct val="160000"/>
              </a:lnSpc>
            </a:pPr>
            <a:r>
              <a:rPr lang="en-US" altLang="zh-CN">
                <a:latin typeface="微软雅黑" panose="020B0503020204020204" charset="-122"/>
                <a:ea typeface="微软雅黑" panose="020B0503020204020204" charset="-122"/>
                <a:cs typeface="微软雅黑" panose="020B0503020204020204" charset="-122"/>
                <a:sym typeface="+mn-ea"/>
              </a:rPr>
              <a:t>Email：afutel@163.com</a:t>
            </a:r>
            <a:endParaRPr lang="en-US" altLang="zh-CN">
              <a:latin typeface="微软雅黑" panose="020B0503020204020204" charset="-122"/>
              <a:ea typeface="微软雅黑" panose="020B0503020204020204" charset="-122"/>
              <a:cs typeface="微软雅黑" panose="020B0503020204020204" charset="-122"/>
            </a:endParaRPr>
          </a:p>
          <a:p>
            <a:pPr algn="l">
              <a:lnSpc>
                <a:spcPct val="160000"/>
              </a:lnSpc>
            </a:pPr>
            <a:r>
              <a:rPr lang="en-US" altLang="zh-CN">
                <a:latin typeface="微软雅黑" panose="020B0503020204020204" charset="-122"/>
                <a:ea typeface="微软雅黑" panose="020B0503020204020204" charset="-122"/>
                <a:cs typeface="微软雅黑" panose="020B0503020204020204" charset="-122"/>
                <a:sym typeface="+mn-ea"/>
              </a:rPr>
              <a:t>URL</a:t>
            </a:r>
            <a:r>
              <a:rPr lang="zh-CN" altLang="en-US">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http://www.afutel.com</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4696432" y="1097600"/>
            <a:ext cx="7495569" cy="5760400"/>
          </a:xfrm>
          <a:custGeom>
            <a:avLst/>
            <a:gdLst>
              <a:gd name="connsiteX0" fmla="*/ 4052585 w 7495569"/>
              <a:gd name="connsiteY0" fmla="*/ 0 h 5760400"/>
              <a:gd name="connsiteX1" fmla="*/ 7413052 w 7495569"/>
              <a:gd name="connsiteY1" fmla="*/ 1786746 h 5760400"/>
              <a:gd name="connsiteX2" fmla="*/ 7495569 w 7495569"/>
              <a:gd name="connsiteY2" fmla="*/ 1922573 h 5760400"/>
              <a:gd name="connsiteX3" fmla="*/ 7495569 w 7495569"/>
              <a:gd name="connsiteY3" fmla="*/ 5760400 h 5760400"/>
              <a:gd name="connsiteX4" fmla="*/ 381273 w 7495569"/>
              <a:gd name="connsiteY4" fmla="*/ 5760400 h 5760400"/>
              <a:gd name="connsiteX5" fmla="*/ 318473 w 7495569"/>
              <a:gd name="connsiteY5" fmla="*/ 5630034 h 5760400"/>
              <a:gd name="connsiteX6" fmla="*/ 0 w 7495569"/>
              <a:gd name="connsiteY6" fmla="*/ 4052585 h 5760400"/>
              <a:gd name="connsiteX7" fmla="*/ 4052585 w 7495569"/>
              <a:gd name="connsiteY7" fmla="*/ 0 h 57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5569" h="5760400">
                <a:moveTo>
                  <a:pt x="4052585" y="0"/>
                </a:moveTo>
                <a:cubicBezTo>
                  <a:pt x="5451448" y="0"/>
                  <a:pt x="6684773" y="708752"/>
                  <a:pt x="7413052" y="1786746"/>
                </a:cubicBezTo>
                <a:lnTo>
                  <a:pt x="7495569" y="1922573"/>
                </a:lnTo>
                <a:lnTo>
                  <a:pt x="7495569" y="5760400"/>
                </a:lnTo>
                <a:lnTo>
                  <a:pt x="381273" y="5760400"/>
                </a:lnTo>
                <a:lnTo>
                  <a:pt x="318473" y="5630034"/>
                </a:lnTo>
                <a:cubicBezTo>
                  <a:pt x="113401" y="5145190"/>
                  <a:pt x="0" y="4612131"/>
                  <a:pt x="0" y="4052585"/>
                </a:cubicBezTo>
                <a:cubicBezTo>
                  <a:pt x="0" y="1814404"/>
                  <a:pt x="1814404" y="0"/>
                  <a:pt x="4052585" y="0"/>
                </a:cubicBez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 y="0"/>
            <a:ext cx="11829889" cy="6022170"/>
          </a:xfrm>
          <a:custGeom>
            <a:avLst/>
            <a:gdLst>
              <a:gd name="connsiteX0" fmla="*/ 0 w 11829889"/>
              <a:gd name="connsiteY0" fmla="*/ 0 h 6022170"/>
              <a:gd name="connsiteX1" fmla="*/ 11829889 w 11829889"/>
              <a:gd name="connsiteY1" fmla="*/ 0 h 6022170"/>
              <a:gd name="connsiteX2" fmla="*/ 11638999 w 11829889"/>
              <a:gd name="connsiteY2" fmla="*/ 372708 h 6022170"/>
              <a:gd name="connsiteX3" fmla="*/ 2146897 w 11829889"/>
              <a:gd name="connsiteY3" fmla="*/ 6022170 h 6022170"/>
              <a:gd name="connsiteX4" fmla="*/ 502925 w 11829889"/>
              <a:gd name="connsiteY4" fmla="*/ 5897788 h 6022170"/>
              <a:gd name="connsiteX5" fmla="*/ 0 w 11829889"/>
              <a:gd name="connsiteY5" fmla="*/ 5807975 h 602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9889" h="6022170">
                <a:moveTo>
                  <a:pt x="0" y="0"/>
                </a:moveTo>
                <a:lnTo>
                  <a:pt x="11829889" y="0"/>
                </a:lnTo>
                <a:lnTo>
                  <a:pt x="11638999" y="372708"/>
                </a:lnTo>
                <a:cubicBezTo>
                  <a:pt x="9810981" y="3737782"/>
                  <a:pt x="6245713" y="6022170"/>
                  <a:pt x="2146897" y="6022170"/>
                </a:cubicBezTo>
                <a:cubicBezTo>
                  <a:pt x="1587968" y="6022170"/>
                  <a:pt x="1038959" y="5979692"/>
                  <a:pt x="502925" y="5897788"/>
                </a:cubicBezTo>
                <a:lnTo>
                  <a:pt x="0" y="5807975"/>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37021" y="3069322"/>
            <a:ext cx="2608580" cy="768350"/>
          </a:xfrm>
          <a:prstGeom prst="rect">
            <a:avLst/>
          </a:prstGeom>
          <a:noFill/>
        </p:spPr>
        <p:txBody>
          <a:bodyPr wrap="none" rtlCol="0">
            <a:spAutoFit/>
          </a:bodyPr>
          <a:lstStyle/>
          <a:p>
            <a:r>
              <a:rPr lang="en-US" altLang="zh-CN" sz="4400" b="1" dirty="0">
                <a:solidFill>
                  <a:schemeClr val="bg1"/>
                </a:solidFill>
                <a:latin typeface="微软雅黑" panose="020B0503020204020204" charset="-122"/>
                <a:ea typeface="微软雅黑" panose="020B0503020204020204" charset="-122"/>
              </a:rPr>
              <a:t>THANKS</a:t>
            </a:r>
            <a:endParaRPr lang="en-US" altLang="zh-CN" sz="4400" b="1" dirty="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871550" y="4348475"/>
            <a:ext cx="894080" cy="306705"/>
          </a:xfrm>
          <a:prstGeom prst="rect">
            <a:avLst/>
          </a:prstGeom>
          <a:solidFill>
            <a:schemeClr val="bg1"/>
          </a:solidFill>
        </p:spPr>
        <p:txBody>
          <a:bodyPr wrap="none" rtlCol="0">
            <a:spAutoFit/>
          </a:bodyPr>
          <a:lstStyle/>
          <a:p>
            <a:pPr algn="l"/>
            <a:r>
              <a:rPr lang="zh-CN" altLang="en-US" sz="1400" dirty="0" smtClean="0">
                <a:solidFill>
                  <a:srgbClr val="48A2A0"/>
                </a:solidFill>
                <a:latin typeface="微软雅黑" panose="020B0503020204020204" charset="-122"/>
                <a:ea typeface="微软雅黑" panose="020B0503020204020204" charset="-122"/>
              </a:rPr>
              <a:t>感谢观看</a:t>
            </a:r>
            <a:endParaRPr lang="zh-CN" altLang="en-US" sz="1400" dirty="0" smtClean="0">
              <a:solidFill>
                <a:srgbClr val="48A2A0"/>
              </a:solidFill>
              <a:latin typeface="微软雅黑" panose="020B0503020204020204" charset="-122"/>
              <a:ea typeface="微软雅黑" panose="020B0503020204020204" charset="-122"/>
            </a:endParaRPr>
          </a:p>
        </p:txBody>
      </p:sp>
      <p:sp>
        <p:nvSpPr>
          <p:cNvPr id="13" name="文本框 12"/>
          <p:cNvSpPr txBox="1"/>
          <p:nvPr/>
        </p:nvSpPr>
        <p:spPr>
          <a:xfrm>
            <a:off x="768553" y="3767530"/>
            <a:ext cx="6034267" cy="275590"/>
          </a:xfrm>
          <a:prstGeom prst="rect">
            <a:avLst/>
          </a:prstGeom>
          <a:noFill/>
        </p:spPr>
        <p:txBody>
          <a:bodyPr wrap="square" rtlCol="0">
            <a:spAutoFit/>
          </a:bodyPr>
          <a:lstStyle/>
          <a:p>
            <a:r>
              <a:rPr lang="en-US" sz="1200" dirty="0">
                <a:solidFill>
                  <a:schemeClr val="bg1"/>
                </a:solidFill>
                <a:latin typeface="微软雅黑" panose="020B0503020204020204" charset="-122"/>
                <a:ea typeface="微软雅黑" panose="020B0503020204020204" charset="-122"/>
              </a:rPr>
              <a:t>Thank you for looking</a:t>
            </a:r>
            <a:endParaRPr lang="en-US" sz="1200" dirty="0">
              <a:solidFill>
                <a:schemeClr val="bg1"/>
              </a:solidFill>
              <a:latin typeface="微软雅黑" panose="020B0503020204020204" charset="-122"/>
              <a:ea typeface="微软雅黑" panose="020B0503020204020204" charset="-122"/>
            </a:endParaRPr>
          </a:p>
        </p:txBody>
      </p:sp>
      <p:sp>
        <p:nvSpPr>
          <p:cNvPr id="14" name="矩形 13"/>
          <p:cNvSpPr/>
          <p:nvPr/>
        </p:nvSpPr>
        <p:spPr>
          <a:xfrm>
            <a:off x="1797830" y="4348475"/>
            <a:ext cx="184731" cy="369332"/>
          </a:xfrm>
          <a:prstGeom prst="rect">
            <a:avLst/>
          </a:prstGeom>
        </p:spPr>
        <p:txBody>
          <a:bodyPr wrap="none">
            <a:spAutoFit/>
          </a:bodyPr>
          <a:lstStyle/>
          <a:p>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a:off x="4758074" y="753893"/>
            <a:ext cx="713428" cy="713428"/>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741772" y="4618647"/>
            <a:ext cx="191910" cy="19191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047879" y="3892865"/>
            <a:ext cx="952500" cy="95250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149618" y="3984394"/>
            <a:ext cx="771365" cy="769441"/>
          </a:xfrm>
          <a:prstGeom prst="rect">
            <a:avLst/>
          </a:prstGeom>
          <a:noFill/>
        </p:spPr>
        <p:txBody>
          <a:bodyPr wrap="none" rtlCol="0">
            <a:spAutoFit/>
          </a:bodyPr>
          <a:lstStyle/>
          <a:p>
            <a:pPr algn="ctr"/>
            <a:r>
              <a:rPr lang="en-US" altLang="zh-CN" sz="4400" b="1" dirty="0" smtClean="0">
                <a:solidFill>
                  <a:schemeClr val="bg1"/>
                </a:solidFill>
              </a:rPr>
              <a:t>01</a:t>
            </a:r>
            <a:endParaRPr lang="zh-CN" altLang="en-US" sz="4400" b="1" dirty="0">
              <a:solidFill>
                <a:schemeClr val="bg1"/>
              </a:solidFill>
            </a:endParaRPr>
          </a:p>
        </p:txBody>
      </p:sp>
      <p:sp>
        <p:nvSpPr>
          <p:cNvPr id="6" name="文本框 5"/>
          <p:cNvSpPr txBox="1"/>
          <p:nvPr/>
        </p:nvSpPr>
        <p:spPr>
          <a:xfrm>
            <a:off x="934674" y="4936894"/>
            <a:ext cx="1097280" cy="368300"/>
          </a:xfrm>
          <a:prstGeom prst="rect">
            <a:avLst/>
          </a:prstGeom>
          <a:noFill/>
        </p:spPr>
        <p:txBody>
          <a:bodyPr wrap="none" rtlCol="0">
            <a:spAutoFit/>
          </a:bodyPr>
          <a:lstStyle/>
          <a:p>
            <a:pPr algn="ctr"/>
            <a:r>
              <a:rPr lang="zh-CN" dirty="0" smtClean="0">
                <a:latin typeface="+mj-lt"/>
                <a:sym typeface="+mn-ea"/>
              </a:rPr>
              <a:t>产品背景</a:t>
            </a:r>
            <a:endParaRPr lang="zh-CN" altLang="en-US" dirty="0">
              <a:latin typeface="微软雅黑" panose="020B0503020204020204" charset="-122"/>
              <a:ea typeface="微软雅黑" panose="020B0503020204020204" charset="-122"/>
            </a:endParaRPr>
          </a:p>
        </p:txBody>
      </p:sp>
      <p:sp>
        <p:nvSpPr>
          <p:cNvPr id="7" name="文本框 6"/>
          <p:cNvSpPr txBox="1"/>
          <p:nvPr/>
        </p:nvSpPr>
        <p:spPr>
          <a:xfrm>
            <a:off x="475262" y="5275904"/>
            <a:ext cx="2016104" cy="275590"/>
          </a:xfrm>
          <a:prstGeom prst="rect">
            <a:avLst/>
          </a:prstGeom>
          <a:noFill/>
        </p:spPr>
        <p:txBody>
          <a:bodyPr wrap="square" rtlCol="0">
            <a:spAutoFit/>
          </a:bodyPr>
          <a:lstStyle/>
          <a:p>
            <a:pPr algn="ctr"/>
            <a:r>
              <a:rPr lang="en-US" altLang="zh-CN" sz="1200" smtClean="0">
                <a:sym typeface="+mn-ea"/>
              </a:rPr>
              <a:t>Product background</a:t>
            </a:r>
            <a:endParaRPr lang="en-US" altLang="zh-CN" sz="1200" smtClean="0">
              <a:sym typeface="+mn-ea"/>
            </a:endParaRPr>
          </a:p>
        </p:txBody>
      </p:sp>
      <p:sp>
        <p:nvSpPr>
          <p:cNvPr id="11" name="文本框 10"/>
          <p:cNvSpPr txBox="1"/>
          <p:nvPr/>
        </p:nvSpPr>
        <p:spPr>
          <a:xfrm>
            <a:off x="3290969" y="4918159"/>
            <a:ext cx="1097280" cy="368300"/>
          </a:xfrm>
          <a:prstGeom prst="rect">
            <a:avLst/>
          </a:prstGeom>
          <a:noFill/>
        </p:spPr>
        <p:txBody>
          <a:bodyPr wrap="none" rtlCol="0">
            <a:spAutoFit/>
          </a:bodyPr>
          <a:lstStyle/>
          <a:p>
            <a:pPr algn="ctr"/>
            <a:r>
              <a:rPr lang="zh-CN" dirty="0" smtClean="0">
                <a:latin typeface="+mj-lt"/>
              </a:rPr>
              <a:t>产品介绍</a:t>
            </a:r>
            <a:endParaRPr lang="zh-CN" dirty="0">
              <a:latin typeface="+mj-lt"/>
            </a:endParaRPr>
          </a:p>
        </p:txBody>
      </p:sp>
      <p:sp>
        <p:nvSpPr>
          <p:cNvPr id="12" name="文本框 11"/>
          <p:cNvSpPr txBox="1"/>
          <p:nvPr/>
        </p:nvSpPr>
        <p:spPr>
          <a:xfrm>
            <a:off x="2827132" y="5257169"/>
            <a:ext cx="2016104" cy="275590"/>
          </a:xfrm>
          <a:prstGeom prst="rect">
            <a:avLst/>
          </a:prstGeom>
          <a:noFill/>
        </p:spPr>
        <p:txBody>
          <a:bodyPr wrap="square" rtlCol="0">
            <a:spAutoFit/>
          </a:bodyPr>
          <a:lstStyle/>
          <a:p>
            <a:pPr algn="ctr"/>
            <a:r>
              <a:rPr lang="en-US" altLang="zh-CN" sz="1200" smtClean="0"/>
              <a:t>product description</a:t>
            </a:r>
            <a:endParaRPr lang="en-US" altLang="zh-CN" sz="1200" smtClean="0"/>
          </a:p>
        </p:txBody>
      </p:sp>
      <p:sp>
        <p:nvSpPr>
          <p:cNvPr id="16" name="文本框 15"/>
          <p:cNvSpPr txBox="1"/>
          <p:nvPr/>
        </p:nvSpPr>
        <p:spPr>
          <a:xfrm>
            <a:off x="5586643" y="4932176"/>
            <a:ext cx="1097280" cy="368300"/>
          </a:xfrm>
          <a:prstGeom prst="rect">
            <a:avLst/>
          </a:prstGeom>
          <a:noFill/>
        </p:spPr>
        <p:txBody>
          <a:bodyPr wrap="none" rtlCol="0">
            <a:spAutoFit/>
          </a:bodyPr>
          <a:lstStyle/>
          <a:p>
            <a:pPr algn="ctr"/>
            <a:r>
              <a:rPr lang="zh-CN" altLang="en-US" dirty="0">
                <a:latin typeface="+mj-lt"/>
                <a:sym typeface="+mn-ea"/>
              </a:rPr>
              <a:t>产品展示</a:t>
            </a:r>
            <a:endParaRPr lang="zh-CN" altLang="en-US" dirty="0">
              <a:latin typeface="+mj-lt"/>
            </a:endParaRPr>
          </a:p>
        </p:txBody>
      </p:sp>
      <p:sp>
        <p:nvSpPr>
          <p:cNvPr id="17" name="文本框 16"/>
          <p:cNvSpPr txBox="1"/>
          <p:nvPr/>
        </p:nvSpPr>
        <p:spPr>
          <a:xfrm>
            <a:off x="5127231" y="5257169"/>
            <a:ext cx="2016104" cy="275590"/>
          </a:xfrm>
          <a:prstGeom prst="rect">
            <a:avLst/>
          </a:prstGeom>
          <a:noFill/>
        </p:spPr>
        <p:txBody>
          <a:bodyPr wrap="square" rtlCol="0">
            <a:spAutoFit/>
          </a:bodyPr>
          <a:lstStyle/>
          <a:p>
            <a:pPr algn="ctr"/>
            <a:r>
              <a:rPr lang="en-US" altLang="zh-CN" sz="1200" smtClean="0"/>
              <a:t>Product display</a:t>
            </a:r>
            <a:endParaRPr lang="en-US" altLang="zh-CN" sz="1200" smtClean="0"/>
          </a:p>
        </p:txBody>
      </p:sp>
      <p:sp>
        <p:nvSpPr>
          <p:cNvPr id="21" name="文本框 20"/>
          <p:cNvSpPr txBox="1"/>
          <p:nvPr/>
        </p:nvSpPr>
        <p:spPr>
          <a:xfrm>
            <a:off x="7851311" y="4957261"/>
            <a:ext cx="1097280" cy="368300"/>
          </a:xfrm>
          <a:prstGeom prst="rect">
            <a:avLst/>
          </a:prstGeom>
          <a:noFill/>
        </p:spPr>
        <p:txBody>
          <a:bodyPr wrap="none" rtlCol="0">
            <a:spAutoFit/>
          </a:bodyPr>
          <a:lstStyle/>
          <a:p>
            <a:pPr algn="ctr"/>
            <a:r>
              <a:rPr lang="zh-CN" dirty="0" smtClean="0">
                <a:latin typeface="+mj-lt"/>
                <a:sym typeface="+mn-ea"/>
              </a:rPr>
              <a:t>公司资质</a:t>
            </a:r>
            <a:endParaRPr lang="zh-CN" dirty="0">
              <a:latin typeface="+mj-lt"/>
            </a:endParaRPr>
          </a:p>
        </p:txBody>
      </p:sp>
      <p:sp>
        <p:nvSpPr>
          <p:cNvPr id="22" name="文本框 21"/>
          <p:cNvSpPr txBox="1"/>
          <p:nvPr/>
        </p:nvSpPr>
        <p:spPr>
          <a:xfrm>
            <a:off x="7391899" y="5282254"/>
            <a:ext cx="2016104" cy="275590"/>
          </a:xfrm>
          <a:prstGeom prst="rect">
            <a:avLst/>
          </a:prstGeom>
          <a:noFill/>
        </p:spPr>
        <p:txBody>
          <a:bodyPr wrap="square" rtlCol="0">
            <a:spAutoFit/>
          </a:bodyPr>
          <a:lstStyle/>
          <a:p>
            <a:pPr algn="ctr"/>
            <a:r>
              <a:rPr lang="en-US" altLang="zh-CN" sz="1200" smtClean="0">
                <a:sym typeface="+mn-ea"/>
              </a:rPr>
              <a:t>Company qualification</a:t>
            </a:r>
            <a:endParaRPr lang="en-US" altLang="zh-CN" sz="1200" smtClean="0"/>
          </a:p>
        </p:txBody>
      </p:sp>
      <p:sp>
        <p:nvSpPr>
          <p:cNvPr id="23" name="椭圆 22"/>
          <p:cNvSpPr/>
          <p:nvPr/>
        </p:nvSpPr>
        <p:spPr>
          <a:xfrm>
            <a:off x="4868863" y="686969"/>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MH_Others_1"/>
          <p:cNvSpPr txBox="1"/>
          <p:nvPr>
            <p:custDataLst>
              <p:tags r:id="rId1"/>
            </p:custDataLst>
          </p:nvPr>
        </p:nvSpPr>
        <p:spPr>
          <a:xfrm>
            <a:off x="4127500" y="1341120"/>
            <a:ext cx="3936365" cy="847725"/>
          </a:xfrm>
          <a:prstGeom prst="rect">
            <a:avLst/>
          </a:prstGeom>
          <a:noFill/>
        </p:spPr>
        <p:txBody>
          <a:bodyPr wrap="square" rtlCol="0">
            <a:noAutofit/>
          </a:bodyPr>
          <a:lstStyle/>
          <a:p>
            <a:pPr algn="ctr"/>
            <a:r>
              <a:rPr lang="zh-CN" altLang="en-US" sz="36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rPr>
              <a:t>目录</a:t>
            </a:r>
            <a:endParaRPr lang="en-US" altLang="zh-CN" sz="3600"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a:p>
            <a:pPr algn="ctr"/>
            <a:r>
              <a:rPr lang="en-US" altLang="zh-CN"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Contents</a:t>
            </a:r>
            <a:endParaRPr lang="zh-CN" alt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椭圆 8"/>
          <p:cNvSpPr/>
          <p:nvPr/>
        </p:nvSpPr>
        <p:spPr>
          <a:xfrm>
            <a:off x="3327529" y="3911600"/>
            <a:ext cx="952500" cy="95250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418096" y="4003129"/>
            <a:ext cx="771365" cy="769441"/>
          </a:xfrm>
          <a:prstGeom prst="rect">
            <a:avLst/>
          </a:prstGeom>
          <a:noFill/>
        </p:spPr>
        <p:txBody>
          <a:bodyPr wrap="none" rtlCol="0">
            <a:spAutoFit/>
          </a:bodyPr>
          <a:lstStyle/>
          <a:p>
            <a:pPr algn="ctr"/>
            <a:r>
              <a:rPr lang="en-US" altLang="zh-CN" sz="4400" b="1" dirty="0" smtClean="0">
                <a:solidFill>
                  <a:schemeClr val="bg1"/>
                </a:solidFill>
              </a:rPr>
              <a:t>02</a:t>
            </a:r>
            <a:endParaRPr lang="zh-CN" altLang="en-US" sz="4400" b="1" dirty="0">
              <a:solidFill>
                <a:schemeClr val="bg1"/>
              </a:solidFill>
            </a:endParaRPr>
          </a:p>
        </p:txBody>
      </p:sp>
      <p:sp>
        <p:nvSpPr>
          <p:cNvPr id="33" name="椭圆 32"/>
          <p:cNvSpPr/>
          <p:nvPr/>
        </p:nvSpPr>
        <p:spPr>
          <a:xfrm>
            <a:off x="4035569" y="4618647"/>
            <a:ext cx="191910" cy="19191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07179" y="3911600"/>
            <a:ext cx="952500" cy="95250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668923" y="4003129"/>
            <a:ext cx="771365" cy="769441"/>
          </a:xfrm>
          <a:prstGeom prst="rect">
            <a:avLst/>
          </a:prstGeom>
          <a:noFill/>
        </p:spPr>
        <p:txBody>
          <a:bodyPr wrap="none" rtlCol="0">
            <a:spAutoFit/>
          </a:bodyPr>
          <a:lstStyle/>
          <a:p>
            <a:pPr algn="ctr"/>
            <a:r>
              <a:rPr lang="en-US" altLang="zh-CN" sz="4400" b="1" dirty="0" smtClean="0">
                <a:solidFill>
                  <a:schemeClr val="bg1"/>
                </a:solidFill>
              </a:rPr>
              <a:t>03</a:t>
            </a:r>
            <a:endParaRPr lang="zh-CN" altLang="en-US" sz="4400" b="1" dirty="0">
              <a:solidFill>
                <a:schemeClr val="bg1"/>
              </a:solidFill>
            </a:endParaRPr>
          </a:p>
        </p:txBody>
      </p:sp>
      <p:sp>
        <p:nvSpPr>
          <p:cNvPr id="34" name="椭圆 33"/>
          <p:cNvSpPr/>
          <p:nvPr/>
        </p:nvSpPr>
        <p:spPr>
          <a:xfrm>
            <a:off x="6348401" y="4618647"/>
            <a:ext cx="191910" cy="19191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886829" y="3886516"/>
            <a:ext cx="952500" cy="95250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977396" y="3978045"/>
            <a:ext cx="771365" cy="769441"/>
          </a:xfrm>
          <a:prstGeom prst="rect">
            <a:avLst/>
          </a:prstGeom>
          <a:noFill/>
        </p:spPr>
        <p:txBody>
          <a:bodyPr wrap="none" rtlCol="0">
            <a:spAutoFit/>
          </a:bodyPr>
          <a:lstStyle/>
          <a:p>
            <a:pPr algn="ctr"/>
            <a:r>
              <a:rPr lang="en-US" altLang="zh-CN" sz="4400" b="1" dirty="0" smtClean="0">
                <a:solidFill>
                  <a:schemeClr val="bg1"/>
                </a:solidFill>
              </a:rPr>
              <a:t>04</a:t>
            </a:r>
            <a:endParaRPr lang="zh-CN" altLang="en-US" sz="4400" b="1" dirty="0">
              <a:solidFill>
                <a:schemeClr val="bg1"/>
              </a:solidFill>
            </a:endParaRPr>
          </a:p>
        </p:txBody>
      </p:sp>
      <p:sp>
        <p:nvSpPr>
          <p:cNvPr id="35" name="椭圆 34"/>
          <p:cNvSpPr/>
          <p:nvPr/>
        </p:nvSpPr>
        <p:spPr>
          <a:xfrm>
            <a:off x="8602135" y="4618647"/>
            <a:ext cx="191910" cy="19191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0235478" y="4932176"/>
            <a:ext cx="1097280" cy="368300"/>
          </a:xfrm>
          <a:prstGeom prst="rect">
            <a:avLst/>
          </a:prstGeom>
          <a:noFill/>
        </p:spPr>
        <p:txBody>
          <a:bodyPr wrap="none" rtlCol="0">
            <a:spAutoFit/>
          </a:bodyPr>
          <a:p>
            <a:pPr algn="ctr"/>
            <a:r>
              <a:rPr lang="zh-CN" dirty="0" smtClean="0">
                <a:latin typeface="+mj-lt"/>
                <a:sym typeface="+mn-ea"/>
              </a:rPr>
              <a:t>联系方式</a:t>
            </a:r>
            <a:endParaRPr lang="zh-CN" dirty="0">
              <a:latin typeface="+mj-lt"/>
            </a:endParaRPr>
          </a:p>
        </p:txBody>
      </p:sp>
      <p:sp>
        <p:nvSpPr>
          <p:cNvPr id="8" name="椭圆 7"/>
          <p:cNvSpPr/>
          <p:nvPr/>
        </p:nvSpPr>
        <p:spPr>
          <a:xfrm>
            <a:off x="10256014" y="3911600"/>
            <a:ext cx="952500" cy="95250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10301486" y="4003129"/>
            <a:ext cx="803910" cy="768350"/>
          </a:xfrm>
          <a:prstGeom prst="rect">
            <a:avLst/>
          </a:prstGeom>
          <a:noFill/>
        </p:spPr>
        <p:txBody>
          <a:bodyPr wrap="none" rtlCol="0">
            <a:spAutoFit/>
          </a:bodyPr>
          <a:p>
            <a:pPr algn="ctr"/>
            <a:r>
              <a:rPr lang="en-US" altLang="zh-CN" sz="4400" b="1" dirty="0" smtClean="0">
                <a:solidFill>
                  <a:schemeClr val="bg1"/>
                </a:solidFill>
              </a:rPr>
              <a:t>05</a:t>
            </a:r>
            <a:endParaRPr lang="zh-CN" altLang="en-US" sz="4400" b="1" dirty="0">
              <a:solidFill>
                <a:schemeClr val="bg1"/>
              </a:solidFill>
            </a:endParaRPr>
          </a:p>
        </p:txBody>
      </p:sp>
      <p:sp>
        <p:nvSpPr>
          <p:cNvPr id="18" name="椭圆 17"/>
          <p:cNvSpPr/>
          <p:nvPr/>
        </p:nvSpPr>
        <p:spPr>
          <a:xfrm>
            <a:off x="10997236" y="4618647"/>
            <a:ext cx="191910" cy="19191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9776066" y="5281619"/>
            <a:ext cx="2016104" cy="275590"/>
          </a:xfrm>
          <a:prstGeom prst="rect">
            <a:avLst/>
          </a:prstGeom>
          <a:noFill/>
        </p:spPr>
        <p:txBody>
          <a:bodyPr wrap="square" rtlCol="0">
            <a:spAutoFit/>
          </a:bodyPr>
          <a:p>
            <a:pPr algn="ctr"/>
            <a:r>
              <a:rPr lang="en-US" altLang="zh-CN" sz="1200" smtClean="0">
                <a:sym typeface="+mn-ea"/>
              </a:rPr>
              <a:t>Contact information</a:t>
            </a:r>
            <a:endParaRPr lang="en-US" altLang="zh-CN" sz="1200" smtClean="0"/>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615440" y="2057400"/>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276495" y="3718455"/>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MH_Others_1"/>
          <p:cNvSpPr txBox="1"/>
          <p:nvPr>
            <p:custDataLst>
              <p:tags r:id="rId1"/>
            </p:custDataLst>
          </p:nvPr>
        </p:nvSpPr>
        <p:spPr>
          <a:xfrm>
            <a:off x="864526" y="2860251"/>
            <a:ext cx="3955467" cy="847938"/>
          </a:xfrm>
          <a:prstGeom prst="rect">
            <a:avLst/>
          </a:prstGeom>
          <a:noFill/>
        </p:spPr>
        <p:txBody>
          <a:bodyPr wrap="square" rtlCol="0">
            <a:noAutofit/>
          </a:bodyPr>
          <a:lstStyle/>
          <a:p>
            <a:pPr algn="ctr"/>
            <a:r>
              <a:rPr lang="en-US" altLang="zh-CN" sz="4400"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PART 1</a:t>
            </a:r>
            <a:endParaRPr lang="zh-CN" altLang="en-US" sz="4400"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8" name="文本框 7"/>
          <p:cNvSpPr txBox="1"/>
          <p:nvPr/>
        </p:nvSpPr>
        <p:spPr>
          <a:xfrm>
            <a:off x="4819992" y="3487622"/>
            <a:ext cx="6318345" cy="275590"/>
          </a:xfrm>
          <a:prstGeom prst="rect">
            <a:avLst/>
          </a:prstGeom>
          <a:noFill/>
        </p:spPr>
        <p:txBody>
          <a:bodyPr wrap="square" rtlCol="0">
            <a:spAutoFit/>
          </a:bodyPr>
          <a:lstStyle/>
          <a:p>
            <a:pPr algn="l"/>
            <a:r>
              <a:rPr lang="en-US" altLang="zh-CN" sz="1200">
                <a:solidFill>
                  <a:schemeClr val="bg1">
                    <a:lumMod val="50000"/>
                  </a:schemeClr>
                </a:solidFill>
                <a:sym typeface="+mn-ea"/>
              </a:rPr>
              <a:t>Product background</a:t>
            </a:r>
            <a:endParaRPr lang="zh-CN" altLang="en-US" sz="1200" dirty="0">
              <a:latin typeface="微软雅黑" panose="020B0503020204020204" charset="-122"/>
              <a:ea typeface="微软雅黑" panose="020B0503020204020204" charset="-122"/>
              <a:cs typeface="Arial" panose="020B0604020202020204" pitchFamily="34" charset="0"/>
            </a:endParaRPr>
          </a:p>
        </p:txBody>
      </p:sp>
      <p:sp>
        <p:nvSpPr>
          <p:cNvPr id="2" name="矩形 1"/>
          <p:cNvSpPr/>
          <p:nvPr/>
        </p:nvSpPr>
        <p:spPr>
          <a:xfrm>
            <a:off x="4819993" y="3040204"/>
            <a:ext cx="1198880" cy="398780"/>
          </a:xfrm>
          <a:prstGeom prst="rect">
            <a:avLst/>
          </a:prstGeom>
        </p:spPr>
        <p:txBody>
          <a:bodyPr wrap="none">
            <a:spAutoFit/>
          </a:bodyPr>
          <a:lstStyle/>
          <a:p>
            <a:r>
              <a:rPr lang="zh-CN" sz="2000" b="1" dirty="0">
                <a:latin typeface="微软雅黑" panose="020B0503020204020204" charset="-122"/>
                <a:ea typeface="微软雅黑" panose="020B0503020204020204" charset="-122"/>
              </a:rPr>
              <a:t>产品背景</a:t>
            </a:r>
            <a:endParaRPr lang="zh-CN" sz="20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344023" y="448348"/>
            <a:ext cx="1198880" cy="398780"/>
          </a:xfrm>
          <a:prstGeom prst="rect">
            <a:avLst/>
          </a:prstGeom>
        </p:spPr>
        <p:txBody>
          <a:bodyPr wrap="none">
            <a:spAutoFit/>
          </a:bodyPr>
          <a:lstStyle/>
          <a:p>
            <a:r>
              <a:rPr lang="zh-CN" sz="2000" b="1" dirty="0">
                <a:solidFill>
                  <a:schemeClr val="tx1">
                    <a:lumMod val="75000"/>
                    <a:lumOff val="25000"/>
                  </a:schemeClr>
                </a:solidFill>
              </a:rPr>
              <a:t>产品背景</a:t>
            </a:r>
            <a:endParaRPr lang="zh-CN" sz="2000" b="1" dirty="0">
              <a:solidFill>
                <a:schemeClr val="tx1">
                  <a:lumMod val="75000"/>
                  <a:lumOff val="25000"/>
                </a:schemeClr>
              </a:solidFill>
            </a:endParaRPr>
          </a:p>
        </p:txBody>
      </p:sp>
      <p:sp>
        <p:nvSpPr>
          <p:cNvPr id="21" name="矩形 20"/>
          <p:cNvSpPr/>
          <p:nvPr/>
        </p:nvSpPr>
        <p:spPr>
          <a:xfrm>
            <a:off x="1344023" y="764961"/>
            <a:ext cx="1410335" cy="260350"/>
          </a:xfrm>
          <a:prstGeom prst="rect">
            <a:avLst/>
          </a:prstGeom>
        </p:spPr>
        <p:txBody>
          <a:bodyPr wrap="none">
            <a:spAutoFit/>
          </a:bodyPr>
          <a:lstStyle/>
          <a:p>
            <a:pPr algn="l"/>
            <a:r>
              <a:rPr lang="en-US" altLang="zh-CN" sz="1100">
                <a:solidFill>
                  <a:schemeClr val="bg1">
                    <a:lumMod val="50000"/>
                  </a:schemeClr>
                </a:solidFill>
              </a:rPr>
              <a:t>Product background</a:t>
            </a:r>
            <a:endParaRPr lang="en-US" altLang="zh-CN" sz="1100">
              <a:solidFill>
                <a:schemeClr val="bg1">
                  <a:lumMod val="50000"/>
                </a:schemeClr>
              </a:solidFill>
            </a:endParaRPr>
          </a:p>
        </p:txBody>
      </p:sp>
      <p:sp>
        <p:nvSpPr>
          <p:cNvPr id="2" name="文本框 1"/>
          <p:cNvSpPr txBox="1"/>
          <p:nvPr/>
        </p:nvSpPr>
        <p:spPr>
          <a:xfrm>
            <a:off x="1386205" y="1442085"/>
            <a:ext cx="9438005" cy="4154170"/>
          </a:xfrm>
          <a:prstGeom prst="rect">
            <a:avLst/>
          </a:prstGeom>
          <a:noFill/>
        </p:spPr>
        <p:txBody>
          <a:bodyPr wrap="square" rtlCol="0">
            <a:spAutoFit/>
          </a:bodyPr>
          <a:p>
            <a:pPr algn="l">
              <a:lnSpc>
                <a:spcPct val="150000"/>
              </a:lnSpc>
            </a:pPr>
            <a:r>
              <a:rPr lang="en-US" altLang="zh-CN" sz="1600">
                <a:latin typeface="微软雅黑" panose="020B0503020204020204" charset="-122"/>
                <a:ea typeface="微软雅黑" panose="020B0503020204020204" charset="-122"/>
                <a:cs typeface="微软雅黑" panose="020B0503020204020204" charset="-122"/>
              </a:rPr>
              <a:t>    </a:t>
            </a:r>
            <a:r>
              <a:rPr lang="zh-CN" altLang="en-US" sz="1600">
                <a:latin typeface="微软雅黑" panose="020B0503020204020204" charset="-122"/>
                <a:ea typeface="微软雅黑" panose="020B0503020204020204" charset="-122"/>
                <a:cs typeface="微软雅黑" panose="020B0503020204020204" charset="-122"/>
              </a:rPr>
              <a:t>近年来大部分学校领导注意到中小学生严重依赖手机，上网打游戏严重的耽误学习时间以及学习兴趣，所以部分教育部门下达了对手机的封杀令，针对这种情况我公司推出一款新型插卡电话机，此话机外壳材质采用优质的金属材质制成具有抗暴防腐等特效，电话机信号基于移动（GSM）无线网络，无需布线、大大降低了安装维护等成本，同时也是运营商配合各地市政电话亭市容改造以及原有有线电话更换的补充，提高放号量及服务质量的重要工具。此设备适用于：车站，校园，码头，机场，景区，广场，商场，小区物业，市政工程，监管投诉，便民服务，医院，车管所等紧急求助的场所。</a:t>
            </a:r>
            <a:endParaRPr lang="zh-CN" altLang="en-US" sz="1600">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sz="1600">
              <a:latin typeface="微软雅黑" panose="020B0503020204020204" charset="-122"/>
              <a:ea typeface="微软雅黑" panose="020B0503020204020204" charset="-122"/>
              <a:cs typeface="微软雅黑" panose="020B0503020204020204" charset="-122"/>
            </a:endParaRPr>
          </a:p>
          <a:p>
            <a:pPr algn="l">
              <a:lnSpc>
                <a:spcPct val="150000"/>
              </a:lnSpc>
            </a:pPr>
            <a:r>
              <a:rPr lang="zh-CN" altLang="en-US" sz="1600">
                <a:latin typeface="微软雅黑" panose="020B0503020204020204" charset="-122"/>
                <a:ea typeface="微软雅黑" panose="020B0503020204020204" charset="-122"/>
                <a:cs typeface="微软雅黑" panose="020B0503020204020204" charset="-122"/>
              </a:rPr>
              <a:t>插卡简介</a:t>
            </a:r>
            <a:endParaRPr lang="zh-CN" altLang="en-US" sz="1600">
              <a:latin typeface="微软雅黑" panose="020B0503020204020204" charset="-122"/>
              <a:ea typeface="微软雅黑" panose="020B0503020204020204" charset="-122"/>
              <a:cs typeface="微软雅黑" panose="020B0503020204020204" charset="-122"/>
            </a:endParaRPr>
          </a:p>
          <a:p>
            <a:pPr algn="l">
              <a:lnSpc>
                <a:spcPct val="150000"/>
              </a:lnSpc>
            </a:pPr>
            <a:r>
              <a:rPr lang="zh-CN" altLang="en-US" sz="1600">
                <a:latin typeface="微软雅黑" panose="020B0503020204020204" charset="-122"/>
                <a:ea typeface="微软雅黑" panose="020B0503020204020204" charset="-122"/>
                <a:cs typeface="微软雅黑" panose="020B0503020204020204" charset="-122"/>
              </a:rPr>
              <a:t>     室外型即插SIM卡式电话机是基于GSM网络，采用即时插入SIM卡方式，适用于学校、部队等限制手机使用的特殊场合，为运营商提供了一种快速低成本细分市场的新途径，同时也是运营商配合各地市政电话亭市容改造以及原有有线电话更换的补充，提高放号量及服务质量的重要工具。</a:t>
            </a:r>
            <a:endParaRPr lang="zh-CN" altLang="en-US" sz="16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615440" y="2057400"/>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276495" y="3718455"/>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MH_Others_1"/>
          <p:cNvSpPr txBox="1"/>
          <p:nvPr>
            <p:custDataLst>
              <p:tags r:id="rId1"/>
            </p:custDataLst>
          </p:nvPr>
        </p:nvSpPr>
        <p:spPr>
          <a:xfrm>
            <a:off x="864526" y="2860251"/>
            <a:ext cx="3955467" cy="847938"/>
          </a:xfrm>
          <a:prstGeom prst="rect">
            <a:avLst/>
          </a:prstGeom>
          <a:noFill/>
        </p:spPr>
        <p:txBody>
          <a:bodyPr wrap="square" rtlCol="0">
            <a:noAutofit/>
          </a:bodyPr>
          <a:lstStyle/>
          <a:p>
            <a:pPr algn="ctr"/>
            <a:r>
              <a:rPr lang="en-US" altLang="zh-CN" sz="4400"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PART 2</a:t>
            </a:r>
            <a:endParaRPr lang="zh-CN" altLang="en-US" sz="4400"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8" name="文本框 7"/>
          <p:cNvSpPr txBox="1"/>
          <p:nvPr/>
        </p:nvSpPr>
        <p:spPr>
          <a:xfrm>
            <a:off x="4819992" y="3487622"/>
            <a:ext cx="6318345" cy="275590"/>
          </a:xfrm>
          <a:prstGeom prst="rect">
            <a:avLst/>
          </a:prstGeom>
          <a:noFill/>
        </p:spPr>
        <p:txBody>
          <a:bodyPr wrap="square" rtlCol="0">
            <a:spAutoFit/>
          </a:bodyPr>
          <a:lstStyle/>
          <a:p>
            <a:pPr algn="l"/>
            <a:r>
              <a:rPr lang="en-US" altLang="zh-CN" sz="1200">
                <a:solidFill>
                  <a:schemeClr val="bg1">
                    <a:lumMod val="50000"/>
                  </a:schemeClr>
                </a:solidFill>
                <a:sym typeface="+mn-ea"/>
              </a:rPr>
              <a:t>product description</a:t>
            </a:r>
            <a:endParaRPr lang="zh-CN" altLang="en-US" sz="1200" dirty="0">
              <a:latin typeface="微软雅黑" panose="020B0503020204020204" charset="-122"/>
              <a:ea typeface="微软雅黑" panose="020B0503020204020204" charset="-122"/>
              <a:cs typeface="Arial" panose="020B0604020202020204" pitchFamily="34" charset="0"/>
            </a:endParaRPr>
          </a:p>
        </p:txBody>
      </p:sp>
      <p:sp>
        <p:nvSpPr>
          <p:cNvPr id="2" name="矩形 1"/>
          <p:cNvSpPr/>
          <p:nvPr/>
        </p:nvSpPr>
        <p:spPr>
          <a:xfrm>
            <a:off x="4819993" y="3040204"/>
            <a:ext cx="1198880" cy="398780"/>
          </a:xfrm>
          <a:prstGeom prst="rect">
            <a:avLst/>
          </a:prstGeom>
        </p:spPr>
        <p:txBody>
          <a:bodyPr wrap="none">
            <a:spAutoFit/>
          </a:bodyPr>
          <a:lstStyle/>
          <a:p>
            <a:r>
              <a:rPr lang="zh-CN" sz="2000" b="1" dirty="0">
                <a:latin typeface="微软雅黑" panose="020B0503020204020204" charset="-122"/>
                <a:ea typeface="微软雅黑" panose="020B0503020204020204" charset="-122"/>
              </a:rPr>
              <a:t>产品介绍</a:t>
            </a:r>
            <a:endParaRPr lang="zh-CN" sz="20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344023" y="448348"/>
            <a:ext cx="1198880" cy="398780"/>
          </a:xfrm>
          <a:prstGeom prst="rect">
            <a:avLst/>
          </a:prstGeom>
        </p:spPr>
        <p:txBody>
          <a:bodyPr wrap="none">
            <a:spAutoFit/>
          </a:bodyPr>
          <a:lstStyle/>
          <a:p>
            <a:r>
              <a:rPr lang="zh-CN" altLang="en-US" sz="2000" b="1" dirty="0">
                <a:solidFill>
                  <a:schemeClr val="tx1">
                    <a:lumMod val="75000"/>
                    <a:lumOff val="25000"/>
                  </a:schemeClr>
                </a:solidFill>
              </a:rPr>
              <a:t>话机介绍</a:t>
            </a:r>
            <a:endParaRPr lang="zh-CN" altLang="en-US" sz="2000" b="1" dirty="0">
              <a:solidFill>
                <a:schemeClr val="tx1">
                  <a:lumMod val="75000"/>
                  <a:lumOff val="25000"/>
                </a:schemeClr>
              </a:solidFill>
            </a:endParaRPr>
          </a:p>
        </p:txBody>
      </p:sp>
      <p:sp>
        <p:nvSpPr>
          <p:cNvPr id="21" name="矩形 20"/>
          <p:cNvSpPr/>
          <p:nvPr/>
        </p:nvSpPr>
        <p:spPr>
          <a:xfrm>
            <a:off x="1344023" y="764961"/>
            <a:ext cx="1356360" cy="260350"/>
          </a:xfrm>
          <a:prstGeom prst="rect">
            <a:avLst/>
          </a:prstGeom>
        </p:spPr>
        <p:txBody>
          <a:bodyPr wrap="none">
            <a:spAutoFit/>
          </a:bodyPr>
          <a:lstStyle/>
          <a:p>
            <a:pPr algn="l"/>
            <a:r>
              <a:rPr lang="en-US" altLang="zh-CN" sz="1100">
                <a:solidFill>
                  <a:schemeClr val="bg1">
                    <a:lumMod val="50000"/>
                  </a:schemeClr>
                </a:solidFill>
              </a:rPr>
              <a:t>product description</a:t>
            </a:r>
            <a:endParaRPr lang="en-US" altLang="zh-CN" sz="1100">
              <a:solidFill>
                <a:schemeClr val="bg1">
                  <a:lumMod val="50000"/>
                </a:schemeClr>
              </a:solidFill>
            </a:endParaRPr>
          </a:p>
        </p:txBody>
      </p:sp>
      <p:pic>
        <p:nvPicPr>
          <p:cNvPr id="2" name="图片 1" descr="E:\工作\产品资料\PPT资料\ppt\插大卡电话\新建文件夹\2.png2"/>
          <p:cNvPicPr>
            <a:picLocks noChangeAspect="1"/>
          </p:cNvPicPr>
          <p:nvPr/>
        </p:nvPicPr>
        <p:blipFill>
          <a:blip r:embed="rId1"/>
          <a:srcRect/>
          <a:stretch>
            <a:fillRect/>
          </a:stretch>
        </p:blipFill>
        <p:spPr>
          <a:xfrm>
            <a:off x="2757805" y="1595120"/>
            <a:ext cx="2537460" cy="3950335"/>
          </a:xfrm>
          <a:prstGeom prst="rect">
            <a:avLst/>
          </a:prstGeom>
        </p:spPr>
      </p:pic>
      <p:sp>
        <p:nvSpPr>
          <p:cNvPr id="5" name="文本框 4"/>
          <p:cNvSpPr txBox="1"/>
          <p:nvPr/>
        </p:nvSpPr>
        <p:spPr>
          <a:xfrm>
            <a:off x="6797040" y="1859915"/>
            <a:ext cx="3187065" cy="3138170"/>
          </a:xfrm>
          <a:prstGeom prst="rect">
            <a:avLst/>
          </a:prstGeom>
          <a:noFill/>
        </p:spPr>
        <p:txBody>
          <a:bodyPr wrap="square" rtlCol="0">
            <a:spAutoFit/>
          </a:bodyPr>
          <a:p>
            <a:r>
              <a:rPr lang="zh-CN" altLang="en-US">
                <a:latin typeface="微软雅黑" panose="020B0503020204020204" charset="-122"/>
                <a:ea typeface="微软雅黑" panose="020B0503020204020204" charset="-122"/>
                <a:cs typeface="微软雅黑" panose="020B0503020204020204" charset="-122"/>
              </a:rPr>
              <a:t>型号：</a:t>
            </a:r>
            <a:r>
              <a:rPr lang="en-US" altLang="zh-CN">
                <a:latin typeface="微软雅黑" panose="020B0503020204020204" charset="-122"/>
                <a:ea typeface="微软雅黑" panose="020B0503020204020204" charset="-122"/>
                <a:cs typeface="微软雅黑" panose="020B0503020204020204" charset="-122"/>
              </a:rPr>
              <a:t>AFT-BG-40</a:t>
            </a:r>
            <a:endParaRPr lang="en-US" altLang="zh-CN">
              <a:latin typeface="微软雅黑" panose="020B0503020204020204" charset="-122"/>
              <a:ea typeface="微软雅黑" panose="020B0503020204020204" charset="-122"/>
              <a:cs typeface="微软雅黑" panose="020B0503020204020204" charset="-122"/>
            </a:endParaRPr>
          </a:p>
          <a:p>
            <a:endParaRPr lang="en-US" altLang="zh-CN">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尺寸：</a:t>
            </a:r>
            <a:r>
              <a:rPr lang="en-US" altLang="zh-CN">
                <a:latin typeface="微软雅黑" panose="020B0503020204020204" charset="-122"/>
                <a:ea typeface="微软雅黑" panose="020B0503020204020204" charset="-122"/>
                <a:cs typeface="微软雅黑" panose="020B0503020204020204" charset="-122"/>
              </a:rPr>
              <a:t>301x215x85 mm</a:t>
            </a:r>
            <a:endParaRPr lang="en-US" altLang="zh-CN">
              <a:latin typeface="微软雅黑" panose="020B0503020204020204" charset="-122"/>
              <a:ea typeface="微软雅黑" panose="020B0503020204020204" charset="-122"/>
              <a:cs typeface="微软雅黑" panose="020B0503020204020204" charset="-122"/>
            </a:endParaRPr>
          </a:p>
          <a:p>
            <a:r>
              <a:rPr lang="en-US" altLang="zh-CN">
                <a:latin typeface="微软雅黑" panose="020B0503020204020204" charset="-122"/>
                <a:ea typeface="微软雅黑" panose="020B0503020204020204" charset="-122"/>
                <a:cs typeface="微软雅黑" panose="020B0503020204020204" charset="-122"/>
              </a:rPr>
              <a:t> </a:t>
            </a:r>
            <a:endParaRPr lang="en-US" altLang="zh-CN">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重量：</a:t>
            </a:r>
            <a:r>
              <a:rPr lang="en-US" altLang="zh-CN">
                <a:latin typeface="微软雅黑" panose="020B0503020204020204" charset="-122"/>
                <a:ea typeface="微软雅黑" panose="020B0503020204020204" charset="-122"/>
                <a:cs typeface="微软雅黑" panose="020B0503020204020204" charset="-122"/>
              </a:rPr>
              <a:t>3.2</a:t>
            </a:r>
            <a:r>
              <a:rPr lang="en-US" altLang="zh-CN">
                <a:latin typeface="微软雅黑" panose="020B0503020204020204" charset="-122"/>
                <a:ea typeface="微软雅黑" panose="020B0503020204020204" charset="-122"/>
                <a:cs typeface="微软雅黑" panose="020B0503020204020204" charset="-122"/>
              </a:rPr>
              <a:t> KG</a:t>
            </a:r>
            <a:endParaRPr lang="en-US" altLang="zh-CN">
              <a:latin typeface="微软雅黑" panose="020B0503020204020204" charset="-122"/>
              <a:ea typeface="微软雅黑" panose="020B0503020204020204" charset="-122"/>
              <a:cs typeface="微软雅黑" panose="020B0503020204020204" charset="-122"/>
            </a:endParaRPr>
          </a:p>
          <a:p>
            <a:endParaRPr lang="en-US" altLang="zh-CN">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颜色：绿色</a:t>
            </a:r>
            <a:endParaRPr lang="zh-CN" altLang="en-US">
              <a:latin typeface="微软雅黑" panose="020B0503020204020204" charset="-122"/>
              <a:ea typeface="微软雅黑" panose="020B0503020204020204" charset="-122"/>
              <a:cs typeface="微软雅黑" panose="020B0503020204020204" charset="-122"/>
            </a:endParaRPr>
          </a:p>
          <a:p>
            <a:endParaRPr lang="en-US" altLang="zh-CN">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安装方式：壁挂式</a:t>
            </a:r>
            <a:endParaRPr lang="zh-CN" altLang="en-US">
              <a:latin typeface="微软雅黑" panose="020B0503020204020204" charset="-122"/>
              <a:ea typeface="微软雅黑" panose="020B0503020204020204" charset="-122"/>
              <a:cs typeface="微软雅黑" panose="020B0503020204020204" charset="-122"/>
            </a:endParaRPr>
          </a:p>
          <a:p>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接线方式：无线</a:t>
            </a:r>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433705" y="5637530"/>
            <a:ext cx="10988675" cy="865505"/>
          </a:xfrm>
          <a:prstGeom prst="rect">
            <a:avLst/>
          </a:prstGeom>
          <a:noFill/>
        </p:spPr>
        <p:txBody>
          <a:bodyPr wrap="square" rtlCol="0" anchor="t">
            <a:spAutoFit/>
          </a:bodyPr>
          <a:p>
            <a:pPr>
              <a:lnSpc>
                <a:spcPct val="140000"/>
              </a:lnSpc>
            </a:pP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为了便于运营商、学校、部队、监狱微小企业、通信代理等单位的合作，推出一款新通讯设备</a:t>
            </a:r>
            <a:r>
              <a:rPr lang="en-US" altLang="zh-CN">
                <a:latin typeface="微软雅黑" panose="020B0503020204020204" charset="-122"/>
                <a:ea typeface="微软雅黑" panose="020B0503020204020204" charset="-122"/>
                <a:cs typeface="微软雅黑" panose="020B0503020204020204" charset="-122"/>
                <a:sym typeface="+mn-ea"/>
              </a:rPr>
              <a:t>AFT-BG-40</a:t>
            </a:r>
            <a:r>
              <a:rPr lang="zh-CN" altLang="en-US">
                <a:latin typeface="微软雅黑" panose="020B0503020204020204" charset="-122"/>
                <a:ea typeface="微软雅黑" panose="020B0503020204020204" charset="-122"/>
                <a:cs typeface="微软雅黑" panose="020B0503020204020204" charset="-122"/>
              </a:rPr>
              <a:t>。</a:t>
            </a:r>
            <a:endParaRPr lang="zh-CN" altLang="en-US">
              <a:latin typeface="微软雅黑" panose="020B0503020204020204" charset="-122"/>
              <a:ea typeface="微软雅黑" panose="020B0503020204020204" charset="-122"/>
              <a:cs typeface="微软雅黑" panose="020B0503020204020204" charset="-122"/>
            </a:endParaRPr>
          </a:p>
          <a:p>
            <a:pPr>
              <a:lnSpc>
                <a:spcPct val="140000"/>
              </a:lnSpc>
            </a:pPr>
            <a:r>
              <a:rPr lang="zh-CN" altLang="en-US">
                <a:latin typeface="微软雅黑" panose="020B0503020204020204" charset="-122"/>
                <a:ea typeface="微软雅黑" panose="020B0503020204020204" charset="-122"/>
                <a:cs typeface="微软雅黑" panose="020B0503020204020204" charset="-122"/>
              </a:rPr>
              <a:t>   电话机内置的小卡是运营商的电话卡（CDMA的UIM卡或GSM的SIM卡）。</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344023" y="448348"/>
            <a:ext cx="1452880" cy="398780"/>
          </a:xfrm>
          <a:prstGeom prst="rect">
            <a:avLst/>
          </a:prstGeom>
        </p:spPr>
        <p:txBody>
          <a:bodyPr wrap="none">
            <a:spAutoFit/>
          </a:bodyPr>
          <a:lstStyle/>
          <a:p>
            <a:r>
              <a:rPr lang="zh-CN" altLang="en-US" sz="2000" b="1" dirty="0">
                <a:solidFill>
                  <a:schemeClr val="tx1">
                    <a:lumMod val="75000"/>
                    <a:lumOff val="25000"/>
                  </a:schemeClr>
                </a:solidFill>
              </a:rPr>
              <a:t>产品结构图</a:t>
            </a:r>
            <a:endParaRPr lang="zh-CN" altLang="en-US" sz="2000" b="1" dirty="0">
              <a:solidFill>
                <a:schemeClr val="tx1">
                  <a:lumMod val="75000"/>
                  <a:lumOff val="25000"/>
                </a:schemeClr>
              </a:solidFill>
            </a:endParaRPr>
          </a:p>
        </p:txBody>
      </p:sp>
      <p:sp>
        <p:nvSpPr>
          <p:cNvPr id="21" name="矩形 20"/>
          <p:cNvSpPr/>
          <p:nvPr/>
        </p:nvSpPr>
        <p:spPr>
          <a:xfrm>
            <a:off x="1344023" y="764961"/>
            <a:ext cx="1235075" cy="260350"/>
          </a:xfrm>
          <a:prstGeom prst="rect">
            <a:avLst/>
          </a:prstGeom>
        </p:spPr>
        <p:txBody>
          <a:bodyPr wrap="none">
            <a:spAutoFit/>
          </a:bodyPr>
          <a:lstStyle/>
          <a:p>
            <a:pPr algn="l"/>
            <a:r>
              <a:rPr lang="en-US" altLang="zh-CN" sz="1100">
                <a:solidFill>
                  <a:schemeClr val="bg1">
                    <a:lumMod val="50000"/>
                  </a:schemeClr>
                </a:solidFill>
              </a:rPr>
              <a:t>Product Structure</a:t>
            </a:r>
            <a:endParaRPr lang="en-US" altLang="zh-CN" sz="1100">
              <a:solidFill>
                <a:schemeClr val="bg1">
                  <a:lumMod val="50000"/>
                </a:schemeClr>
              </a:solidFill>
            </a:endParaRPr>
          </a:p>
        </p:txBody>
      </p:sp>
      <p:grpSp>
        <p:nvGrpSpPr>
          <p:cNvPr id="34" name="组合 33"/>
          <p:cNvGrpSpPr/>
          <p:nvPr/>
        </p:nvGrpSpPr>
        <p:grpSpPr>
          <a:xfrm>
            <a:off x="2882900" y="1976755"/>
            <a:ext cx="7741920" cy="4029710"/>
            <a:chOff x="4182" y="3113"/>
            <a:chExt cx="12192" cy="6346"/>
          </a:xfrm>
        </p:grpSpPr>
        <p:pic>
          <p:nvPicPr>
            <p:cNvPr id="17413" name="图片 8" descr="E:\工作\产品资料\PPT资料\ppt\插大卡电话\新建文件夹\2.png2"/>
            <p:cNvPicPr>
              <a:picLocks noChangeAspect="1"/>
            </p:cNvPicPr>
            <p:nvPr/>
          </p:nvPicPr>
          <p:blipFill>
            <a:blip r:embed="rId1"/>
            <a:srcRect/>
            <a:stretch>
              <a:fillRect/>
            </a:stretch>
          </p:blipFill>
          <p:spPr>
            <a:xfrm>
              <a:off x="4182" y="3113"/>
              <a:ext cx="4067" cy="6330"/>
            </a:xfrm>
            <a:prstGeom prst="rect">
              <a:avLst/>
            </a:prstGeom>
            <a:noFill/>
            <a:ln w="9525">
              <a:noFill/>
            </a:ln>
          </p:spPr>
        </p:pic>
        <p:pic>
          <p:nvPicPr>
            <p:cNvPr id="17414" name="图片 3" descr="E:\工作\产品资料\PPT资料\ppt\插大卡电话\新建文件夹\5.png5"/>
            <p:cNvPicPr>
              <a:picLocks noChangeAspect="1"/>
            </p:cNvPicPr>
            <p:nvPr/>
          </p:nvPicPr>
          <p:blipFill>
            <a:blip r:embed="rId2"/>
            <a:srcRect/>
            <a:stretch>
              <a:fillRect/>
            </a:stretch>
          </p:blipFill>
          <p:spPr>
            <a:xfrm rot="16200000">
              <a:off x="11054" y="4139"/>
              <a:ext cx="6327" cy="4313"/>
            </a:xfrm>
            <a:prstGeom prst="rect">
              <a:avLst/>
            </a:prstGeom>
            <a:noFill/>
            <a:ln w="9525">
              <a:noFill/>
            </a:ln>
          </p:spPr>
        </p:pic>
      </p:grpSp>
      <p:pic>
        <p:nvPicPr>
          <p:cNvPr id="5" name="图片 4" descr="椭圆 3 副本 10"/>
          <p:cNvPicPr>
            <a:picLocks noChangeAspect="1"/>
          </p:cNvPicPr>
          <p:nvPr/>
        </p:nvPicPr>
        <p:blipFill>
          <a:blip r:embed="rId3"/>
          <a:stretch>
            <a:fillRect/>
          </a:stretch>
        </p:blipFill>
        <p:spPr>
          <a:xfrm>
            <a:off x="5150485" y="4138930"/>
            <a:ext cx="1330325" cy="307975"/>
          </a:xfrm>
          <a:prstGeom prst="rect">
            <a:avLst/>
          </a:prstGeom>
          <a:noFill/>
          <a:ln w="9525">
            <a:noFill/>
          </a:ln>
        </p:spPr>
      </p:pic>
      <p:pic>
        <p:nvPicPr>
          <p:cNvPr id="6" name="图片 5" descr="E:\工作\产品资料\PPT资料\ppt\云平台\资料参考\新建文件夹 (2)\形状 2 拷贝 6.png形状 2 拷贝 6"/>
          <p:cNvPicPr>
            <a:picLocks noChangeAspect="1"/>
          </p:cNvPicPr>
          <p:nvPr/>
        </p:nvPicPr>
        <p:blipFill>
          <a:blip r:embed="rId4"/>
          <a:srcRect/>
          <a:stretch>
            <a:fillRect/>
          </a:stretch>
        </p:blipFill>
        <p:spPr>
          <a:xfrm>
            <a:off x="7193280" y="1961515"/>
            <a:ext cx="582930" cy="3370580"/>
          </a:xfrm>
          <a:prstGeom prst="rect">
            <a:avLst/>
          </a:prstGeom>
          <a:noFill/>
          <a:ln w="9525">
            <a:noFill/>
          </a:ln>
        </p:spPr>
      </p:pic>
      <p:pic>
        <p:nvPicPr>
          <p:cNvPr id="7" name="图片 6" descr="C:\Users\admin\Desktop\1.png1"/>
          <p:cNvPicPr>
            <a:picLocks noChangeAspect="1"/>
          </p:cNvPicPr>
          <p:nvPr/>
        </p:nvPicPr>
        <p:blipFill>
          <a:blip r:embed="rId5"/>
          <a:srcRect/>
          <a:stretch>
            <a:fillRect/>
          </a:stretch>
        </p:blipFill>
        <p:spPr>
          <a:xfrm>
            <a:off x="8312785" y="1518920"/>
            <a:ext cx="1755775" cy="434340"/>
          </a:xfrm>
          <a:prstGeom prst="rect">
            <a:avLst/>
          </a:prstGeom>
          <a:noFill/>
          <a:ln w="9525">
            <a:noFill/>
          </a:ln>
        </p:spPr>
      </p:pic>
      <p:pic>
        <p:nvPicPr>
          <p:cNvPr id="8" name="图片 7" descr="C:\Users\admin\Desktop\图层 10.png图层 10"/>
          <p:cNvPicPr>
            <a:picLocks noChangeAspect="1"/>
          </p:cNvPicPr>
          <p:nvPr/>
        </p:nvPicPr>
        <p:blipFill>
          <a:blip r:embed="rId6"/>
          <a:srcRect/>
          <a:stretch>
            <a:fillRect/>
          </a:stretch>
        </p:blipFill>
        <p:spPr>
          <a:xfrm>
            <a:off x="9852660" y="4631055"/>
            <a:ext cx="802005" cy="394335"/>
          </a:xfrm>
          <a:prstGeom prst="rect">
            <a:avLst/>
          </a:prstGeom>
          <a:noFill/>
          <a:ln w="9525">
            <a:noFill/>
          </a:ln>
        </p:spPr>
      </p:pic>
      <p:pic>
        <p:nvPicPr>
          <p:cNvPr id="10" name="图片 9" descr="E:\工作\产品资料\PPT资料\ppt\云平台\资料参考\新建文件夹 (2)\金属软管.png金属软管"/>
          <p:cNvPicPr>
            <a:picLocks noChangeAspect="1"/>
          </p:cNvPicPr>
          <p:nvPr/>
        </p:nvPicPr>
        <p:blipFill>
          <a:blip r:embed="rId7"/>
          <a:srcRect/>
          <a:stretch>
            <a:fillRect/>
          </a:stretch>
        </p:blipFill>
        <p:spPr>
          <a:xfrm>
            <a:off x="1768475" y="5569585"/>
            <a:ext cx="1511935" cy="160338"/>
          </a:xfrm>
          <a:prstGeom prst="rect">
            <a:avLst/>
          </a:prstGeom>
          <a:noFill/>
          <a:ln w="9525">
            <a:noFill/>
          </a:ln>
        </p:spPr>
      </p:pic>
      <p:pic>
        <p:nvPicPr>
          <p:cNvPr id="11" name="图片 10" descr="E:\工作\产品资料\PPT资料\ppt\云平台\资料参考\新建文件夹 (2)\ABS+PC混合材料手柄.pngABS+PC混合材料手柄"/>
          <p:cNvPicPr>
            <a:picLocks noChangeAspect="1"/>
          </p:cNvPicPr>
          <p:nvPr/>
        </p:nvPicPr>
        <p:blipFill>
          <a:blip r:embed="rId8"/>
          <a:srcRect/>
          <a:stretch>
            <a:fillRect/>
          </a:stretch>
        </p:blipFill>
        <p:spPr>
          <a:xfrm>
            <a:off x="881857" y="3217228"/>
            <a:ext cx="2566035" cy="158750"/>
          </a:xfrm>
          <a:prstGeom prst="rect">
            <a:avLst/>
          </a:prstGeom>
          <a:noFill/>
          <a:ln w="9525">
            <a:noFill/>
          </a:ln>
        </p:spPr>
      </p:pic>
      <p:pic>
        <p:nvPicPr>
          <p:cNvPr id="12" name="图片 11" descr="E:\工作\产品资料\PPT资料\ppt\云平台\资料参考\新建文件夹 (2)\椭圆 3 副本 6 拷贝 3.png椭圆 3 副本 6 拷贝 3"/>
          <p:cNvPicPr>
            <a:picLocks noChangeAspect="1"/>
          </p:cNvPicPr>
          <p:nvPr/>
        </p:nvPicPr>
        <p:blipFill>
          <a:blip r:embed="rId9"/>
          <a:srcRect/>
          <a:stretch>
            <a:fillRect/>
          </a:stretch>
        </p:blipFill>
        <p:spPr>
          <a:xfrm>
            <a:off x="4665345" y="2648585"/>
            <a:ext cx="2044065" cy="164465"/>
          </a:xfrm>
          <a:prstGeom prst="rect">
            <a:avLst/>
          </a:prstGeom>
          <a:noFill/>
          <a:ln w="9525">
            <a:noFill/>
          </a:ln>
        </p:spPr>
      </p:pic>
      <p:pic>
        <p:nvPicPr>
          <p:cNvPr id="13" name="图片 12" descr="E:\工作\产品资料\PPT资料\ppt\云平台\资料参考\新建文件夹 (2)\锌合金按键 （耐磨、耐腐蚀、抗老化性）.png锌合金按键 （耐磨、耐腐蚀、抗老化性）"/>
          <p:cNvPicPr>
            <a:picLocks noChangeAspect="1"/>
          </p:cNvPicPr>
          <p:nvPr/>
        </p:nvPicPr>
        <p:blipFill>
          <a:blip r:embed="rId10"/>
          <a:srcRect/>
          <a:stretch>
            <a:fillRect/>
          </a:stretch>
        </p:blipFill>
        <p:spPr>
          <a:xfrm>
            <a:off x="719455" y="3937000"/>
            <a:ext cx="3533140" cy="328295"/>
          </a:xfrm>
          <a:prstGeom prst="rect">
            <a:avLst/>
          </a:prstGeom>
          <a:noFill/>
          <a:ln w="9525">
            <a:noFill/>
          </a:ln>
        </p:spPr>
      </p:pic>
      <p:pic>
        <p:nvPicPr>
          <p:cNvPr id="14" name="图片 13" descr="椭圆 3 副本 5"/>
          <p:cNvPicPr>
            <a:picLocks noChangeAspect="1"/>
          </p:cNvPicPr>
          <p:nvPr/>
        </p:nvPicPr>
        <p:blipFill>
          <a:blip r:embed="rId11"/>
          <a:stretch>
            <a:fillRect/>
          </a:stretch>
        </p:blipFill>
        <p:spPr>
          <a:xfrm>
            <a:off x="5139690" y="3311208"/>
            <a:ext cx="1350963" cy="314325"/>
          </a:xfrm>
          <a:prstGeom prst="rect">
            <a:avLst/>
          </a:prstGeom>
          <a:noFill/>
          <a:ln w="9525">
            <a:noFill/>
          </a:ln>
        </p:spPr>
      </p:pic>
      <p:pic>
        <p:nvPicPr>
          <p:cNvPr id="15" name="图片 14" descr="C:\Users\admin\Desktop\椭圆 3 副本 9.png椭圆 3 副本 9"/>
          <p:cNvPicPr>
            <a:picLocks noChangeAspect="1"/>
          </p:cNvPicPr>
          <p:nvPr/>
        </p:nvPicPr>
        <p:blipFill>
          <a:blip r:embed="rId12"/>
          <a:srcRect/>
          <a:stretch>
            <a:fillRect/>
          </a:stretch>
        </p:blipFill>
        <p:spPr>
          <a:xfrm>
            <a:off x="4825048" y="5079683"/>
            <a:ext cx="1330960" cy="164465"/>
          </a:xfrm>
          <a:prstGeom prst="rect">
            <a:avLst/>
          </a:prstGeom>
          <a:noFill/>
          <a:ln w="9525">
            <a:noFill/>
          </a:ln>
        </p:spPr>
      </p:pic>
      <p:pic>
        <p:nvPicPr>
          <p:cNvPr id="27" name="图片 26" descr="E:\工作\产品资料\PPT资料\ppt\云平台\资料参考\新建文件夹 (2)\椭圆 3 副本 6 拷贝 2.png椭圆 3 副本 6 拷贝 2"/>
          <p:cNvPicPr>
            <a:picLocks noChangeAspect="1"/>
          </p:cNvPicPr>
          <p:nvPr/>
        </p:nvPicPr>
        <p:blipFill>
          <a:blip r:embed="rId13"/>
          <a:srcRect/>
          <a:stretch>
            <a:fillRect/>
          </a:stretch>
        </p:blipFill>
        <p:spPr>
          <a:xfrm>
            <a:off x="4118610" y="1966595"/>
            <a:ext cx="2123440" cy="17526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ppt_x</p:attrName>
                                        </p:attrNameLst>
                                      </p:cBhvr>
                                      <p:tavLst>
                                        <p:tav tm="0">
                                          <p:val>
                                            <p:strVal val="1+#ppt_w/2"/>
                                          </p:val>
                                        </p:tav>
                                        <p:tav tm="100000">
                                          <p:val>
                                            <p:strVal val="#ppt_x"/>
                                          </p:val>
                                        </p:tav>
                                      </p:tavLst>
                                    </p:anim>
                                    <p:anim calcmode="lin" valueType="num">
                                      <p:cBhvr>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ppt_x</p:attrName>
                                        </p:attrNameLst>
                                      </p:cBhvr>
                                      <p:tavLst>
                                        <p:tav tm="0">
                                          <p:val>
                                            <p:strVal val="1+#ppt_w/2"/>
                                          </p:val>
                                        </p:tav>
                                        <p:tav tm="100000">
                                          <p:val>
                                            <p:strVal val="#ppt_x"/>
                                          </p:val>
                                        </p:tav>
                                      </p:tavLst>
                                    </p:anim>
                                    <p:anim calcmode="lin" valueType="num">
                                      <p:cBhvr>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ppt_x</p:attrName>
                                        </p:attrNameLst>
                                      </p:cBhvr>
                                      <p:tavLst>
                                        <p:tav tm="0">
                                          <p:val>
                                            <p:strVal val="1+#ppt_w/2"/>
                                          </p:val>
                                        </p:tav>
                                        <p:tav tm="100000">
                                          <p:val>
                                            <p:strVal val="#ppt_x"/>
                                          </p:val>
                                        </p:tav>
                                      </p:tavLst>
                                    </p:anim>
                                    <p:anim calcmode="lin" valueType="num">
                                      <p:cBhvr>
                                        <p:cTn id="22" dur="500" fill="hold"/>
                                        <p:tgtEl>
                                          <p:spTgt spid="1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0-#ppt_w/2"/>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1+#ppt_w/2"/>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ppt_x</p:attrName>
                                        </p:attrNameLst>
                                      </p:cBhvr>
                                      <p:tavLst>
                                        <p:tav tm="0">
                                          <p:val>
                                            <p:strVal val="0-#ppt_w/2"/>
                                          </p:val>
                                        </p:tav>
                                        <p:tav tm="100000">
                                          <p:val>
                                            <p:strVal val="#ppt_x"/>
                                          </p:val>
                                        </p:tav>
                                      </p:tavLst>
                                    </p:anim>
                                    <p:anim calcmode="lin" valueType="num">
                                      <p:cBhvr>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ppt_x</p:attrName>
                                        </p:attrNameLst>
                                      </p:cBhvr>
                                      <p:tavLst>
                                        <p:tav tm="0">
                                          <p:val>
                                            <p:strVal val="1+#ppt_w/2"/>
                                          </p:val>
                                        </p:tav>
                                        <p:tav tm="100000">
                                          <p:val>
                                            <p:strVal val="#ppt_x"/>
                                          </p:val>
                                        </p:tav>
                                      </p:tavLst>
                                    </p:anim>
                                    <p:anim calcmode="lin" valueType="num">
                                      <p:cBhvr>
                                        <p:cTn id="42" dur="500" fill="hold"/>
                                        <p:tgtEl>
                                          <p:spTgt spid="15"/>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ppt_x</p:attrName>
                                        </p:attrNameLst>
                                      </p:cBhvr>
                                      <p:tavLst>
                                        <p:tav tm="0">
                                          <p:val>
                                            <p:strVal val="0-#ppt_w/2"/>
                                          </p:val>
                                        </p:tav>
                                        <p:tav tm="100000">
                                          <p:val>
                                            <p:strVal val="#ppt_x"/>
                                          </p:val>
                                        </p:tav>
                                      </p:tavLst>
                                    </p:anim>
                                    <p:anim calcmode="lin" valueType="num">
                                      <p:cBhvr>
                                        <p:cTn id="47" dur="500" fill="hold"/>
                                        <p:tgtEl>
                                          <p:spTgt spid="10"/>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1"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ppt_x</p:attrName>
                                        </p:attrNameLst>
                                      </p:cBhvr>
                                      <p:tavLst>
                                        <p:tav tm="0">
                                          <p:val>
                                            <p:strVal val="#ppt_x"/>
                                          </p:val>
                                        </p:tav>
                                        <p:tav tm="100000">
                                          <p:val>
                                            <p:strVal val="#ppt_x"/>
                                          </p:val>
                                        </p:tav>
                                      </p:tavLst>
                                    </p:anim>
                                    <p:anim calcmode="lin" valueType="num">
                                      <p:cBhvr>
                                        <p:cTn id="52" dur="500" fill="hold"/>
                                        <p:tgtEl>
                                          <p:spTgt spid="7"/>
                                        </p:tgtEl>
                                        <p:attrNameLst>
                                          <p:attrName>ppt_y</p:attrName>
                                        </p:attrNameLst>
                                      </p:cBhvr>
                                      <p:tavLst>
                                        <p:tav tm="0">
                                          <p:val>
                                            <p:strVal val="0-#ppt_h/2"/>
                                          </p:val>
                                        </p:tav>
                                        <p:tav tm="100000">
                                          <p:val>
                                            <p:strVal val="#ppt_y"/>
                                          </p:val>
                                        </p:tav>
                                      </p:tavLst>
                                    </p:anim>
                                  </p:childTnLst>
                                </p:cTn>
                              </p:par>
                            </p:childTnLst>
                          </p:cTn>
                        </p:par>
                        <p:par>
                          <p:cTn id="53" fill="hold">
                            <p:stCondLst>
                              <p:cond delay="5000"/>
                            </p:stCondLst>
                            <p:childTnLst>
                              <p:par>
                                <p:cTn id="54" presetID="2" presetClass="entr" presetSubtype="4"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ppt_x</p:attrName>
                                        </p:attrNameLst>
                                      </p:cBhvr>
                                      <p:tavLst>
                                        <p:tav tm="0">
                                          <p:val>
                                            <p:strVal val="#ppt_x"/>
                                          </p:val>
                                        </p:tav>
                                        <p:tav tm="100000">
                                          <p:val>
                                            <p:strVal val="#ppt_x"/>
                                          </p:val>
                                        </p:tav>
                                      </p:tavLst>
                                    </p:anim>
                                    <p:anim calcmode="lin" valueType="num">
                                      <p:cBhvr>
                                        <p:cTn id="57" dur="500" fill="hold"/>
                                        <p:tgtEl>
                                          <p:spTgt spid="8"/>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2"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ppt_x</p:attrName>
                                        </p:attrNameLst>
                                      </p:cBhvr>
                                      <p:tavLst>
                                        <p:tav tm="0">
                                          <p:val>
                                            <p:strVal val="1+#ppt_w/2"/>
                                          </p:val>
                                        </p:tav>
                                        <p:tav tm="100000">
                                          <p:val>
                                            <p:strVal val="#ppt_x"/>
                                          </p:val>
                                        </p:tav>
                                      </p:tavLst>
                                    </p:anim>
                                    <p:anim calcmode="lin" valueType="num">
                                      <p:cBhvr>
                                        <p:cTn id="6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344023" y="448348"/>
            <a:ext cx="1706880" cy="398780"/>
          </a:xfrm>
          <a:prstGeom prst="rect">
            <a:avLst/>
          </a:prstGeom>
        </p:spPr>
        <p:txBody>
          <a:bodyPr wrap="none">
            <a:spAutoFit/>
          </a:bodyPr>
          <a:lstStyle/>
          <a:p>
            <a:r>
              <a:rPr lang="zh-CN" altLang="en-US" sz="2000" b="1" dirty="0">
                <a:solidFill>
                  <a:schemeClr val="tx1">
                    <a:lumMod val="75000"/>
                    <a:lumOff val="25000"/>
                  </a:schemeClr>
                </a:solidFill>
              </a:rPr>
              <a:t>产品功能描述</a:t>
            </a:r>
            <a:endParaRPr lang="zh-CN" altLang="en-US" sz="2000" b="1" dirty="0">
              <a:solidFill>
                <a:schemeClr val="tx1">
                  <a:lumMod val="75000"/>
                  <a:lumOff val="25000"/>
                </a:schemeClr>
              </a:solidFill>
            </a:endParaRPr>
          </a:p>
        </p:txBody>
      </p:sp>
      <p:sp>
        <p:nvSpPr>
          <p:cNvPr id="21" name="矩形 20"/>
          <p:cNvSpPr/>
          <p:nvPr/>
        </p:nvSpPr>
        <p:spPr>
          <a:xfrm>
            <a:off x="1344023" y="764961"/>
            <a:ext cx="1882140" cy="260350"/>
          </a:xfrm>
          <a:prstGeom prst="rect">
            <a:avLst/>
          </a:prstGeom>
        </p:spPr>
        <p:txBody>
          <a:bodyPr wrap="none">
            <a:spAutoFit/>
          </a:bodyPr>
          <a:lstStyle/>
          <a:p>
            <a:pPr algn="l"/>
            <a:r>
              <a:rPr lang="en-US" altLang="zh-CN" sz="1100">
                <a:solidFill>
                  <a:schemeClr val="bg1">
                    <a:lumMod val="50000"/>
                  </a:schemeClr>
                </a:solidFill>
              </a:rPr>
              <a:t>Product function description</a:t>
            </a:r>
            <a:endParaRPr lang="en-US" altLang="zh-CN" sz="1100">
              <a:solidFill>
                <a:schemeClr val="bg1">
                  <a:lumMod val="50000"/>
                </a:schemeClr>
              </a:solidFill>
            </a:endParaRPr>
          </a:p>
        </p:txBody>
      </p:sp>
      <p:pic>
        <p:nvPicPr>
          <p:cNvPr id="5" name="图片 4" descr="E:\工作\产品资料\PPT资料\ppt\插大卡电话\新建文件夹\2.png2"/>
          <p:cNvPicPr>
            <a:picLocks noChangeAspect="1"/>
          </p:cNvPicPr>
          <p:nvPr/>
        </p:nvPicPr>
        <p:blipFill>
          <a:blip r:embed="rId1"/>
          <a:srcRect/>
          <a:stretch>
            <a:fillRect/>
          </a:stretch>
        </p:blipFill>
        <p:spPr>
          <a:xfrm>
            <a:off x="970915" y="1684655"/>
            <a:ext cx="2825115" cy="4396740"/>
          </a:xfrm>
          <a:prstGeom prst="rect">
            <a:avLst/>
          </a:prstGeom>
        </p:spPr>
      </p:pic>
      <p:sp>
        <p:nvSpPr>
          <p:cNvPr id="3" name="文本框 2"/>
          <p:cNvSpPr txBox="1"/>
          <p:nvPr/>
        </p:nvSpPr>
        <p:spPr>
          <a:xfrm>
            <a:off x="4505325" y="977265"/>
            <a:ext cx="1706880" cy="398780"/>
          </a:xfrm>
          <a:prstGeom prst="rect">
            <a:avLst/>
          </a:prstGeom>
          <a:noFill/>
        </p:spPr>
        <p:txBody>
          <a:bodyPr wrap="none" rtlCol="0">
            <a:spAutoFit/>
          </a:bodyPr>
          <a:p>
            <a:r>
              <a:rPr lang="zh-CN" altLang="en-US" sz="2000" b="1"/>
              <a:t>话机功能特性</a:t>
            </a:r>
            <a:endParaRPr lang="zh-CN" altLang="en-US" sz="2000" b="1"/>
          </a:p>
        </p:txBody>
      </p:sp>
      <p:pic>
        <p:nvPicPr>
          <p:cNvPr id="6" name="图片 5" descr="C:\Users\admin\Desktop\图片1.png图片1"/>
          <p:cNvPicPr>
            <a:picLocks noChangeAspect="1"/>
          </p:cNvPicPr>
          <p:nvPr/>
        </p:nvPicPr>
        <p:blipFill>
          <a:blip r:embed="rId2"/>
          <a:srcRect/>
          <a:stretch>
            <a:fillRect/>
          </a:stretch>
        </p:blipFill>
        <p:spPr>
          <a:xfrm>
            <a:off x="4578350" y="1756410"/>
            <a:ext cx="6997065" cy="404685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344023" y="448348"/>
            <a:ext cx="2214880" cy="398780"/>
          </a:xfrm>
          <a:prstGeom prst="rect">
            <a:avLst/>
          </a:prstGeom>
        </p:spPr>
        <p:txBody>
          <a:bodyPr wrap="none">
            <a:spAutoFit/>
          </a:bodyPr>
          <a:lstStyle/>
          <a:p>
            <a:r>
              <a:rPr lang="zh-CN" altLang="en-US" sz="2000" b="1" dirty="0">
                <a:solidFill>
                  <a:schemeClr val="tx1">
                    <a:lumMod val="75000"/>
                    <a:lumOff val="25000"/>
                  </a:schemeClr>
                </a:solidFill>
              </a:rPr>
              <a:t>产品主要技术参数</a:t>
            </a:r>
            <a:endParaRPr lang="en-US" altLang="zh-CN" sz="2000" b="1" dirty="0">
              <a:solidFill>
                <a:schemeClr val="tx1">
                  <a:lumMod val="75000"/>
                  <a:lumOff val="25000"/>
                </a:schemeClr>
              </a:solidFill>
            </a:endParaRPr>
          </a:p>
        </p:txBody>
      </p:sp>
      <p:sp>
        <p:nvSpPr>
          <p:cNvPr id="21" name="矩形 20"/>
          <p:cNvSpPr/>
          <p:nvPr/>
        </p:nvSpPr>
        <p:spPr>
          <a:xfrm>
            <a:off x="1344023" y="764961"/>
            <a:ext cx="2664460" cy="260350"/>
          </a:xfrm>
          <a:prstGeom prst="rect">
            <a:avLst/>
          </a:prstGeom>
        </p:spPr>
        <p:txBody>
          <a:bodyPr wrap="none">
            <a:spAutoFit/>
          </a:bodyPr>
          <a:lstStyle/>
          <a:p>
            <a:pPr algn="l"/>
            <a:r>
              <a:rPr lang="en-US" altLang="zh-CN" sz="1100">
                <a:solidFill>
                  <a:schemeClr val="bg1">
                    <a:lumMod val="50000"/>
                  </a:schemeClr>
                </a:solidFill>
              </a:rPr>
              <a:t>Main technical parameters of the product</a:t>
            </a:r>
            <a:endParaRPr lang="en-US" altLang="zh-CN" sz="1100">
              <a:solidFill>
                <a:schemeClr val="bg1">
                  <a:lumMod val="50000"/>
                </a:schemeClr>
              </a:solidFill>
            </a:endParaRPr>
          </a:p>
        </p:txBody>
      </p:sp>
      <p:sp>
        <p:nvSpPr>
          <p:cNvPr id="2" name="文本框 1"/>
          <p:cNvSpPr txBox="1"/>
          <p:nvPr/>
        </p:nvSpPr>
        <p:spPr>
          <a:xfrm>
            <a:off x="1226820" y="1106805"/>
            <a:ext cx="7842885" cy="5268595"/>
          </a:xfrm>
          <a:prstGeom prst="rect">
            <a:avLst/>
          </a:prstGeom>
          <a:noFill/>
        </p:spPr>
        <p:txBody>
          <a:bodyPr wrap="square" rtlCol="0" anchor="t">
            <a:spAutoFit/>
          </a:bodyPr>
          <a:p>
            <a:pPr>
              <a:lnSpc>
                <a:spcPct val="170000"/>
              </a:lnSpc>
            </a:pPr>
            <a:r>
              <a:rPr lang="zh-CN" altLang="en-US">
                <a:latin typeface="微软雅黑" panose="020B0503020204020204" charset="-122"/>
                <a:ea typeface="微软雅黑" panose="020B0503020204020204" charset="-122"/>
                <a:cs typeface="微软雅黑" panose="020B0503020204020204" charset="-122"/>
              </a:rPr>
              <a:t>1、执行标准：YD/T1626-2007《固定无线电话机技术要求和测试方法》</a:t>
            </a:r>
            <a:endParaRPr lang="zh-CN" altLang="en-US">
              <a:latin typeface="微软雅黑" panose="020B0503020204020204" charset="-122"/>
              <a:ea typeface="微软雅黑" panose="020B0503020204020204" charset="-122"/>
              <a:cs typeface="微软雅黑" panose="020B0503020204020204" charset="-122"/>
            </a:endParaRPr>
          </a:p>
          <a:p>
            <a:pPr>
              <a:lnSpc>
                <a:spcPct val="170000"/>
              </a:lnSpc>
            </a:pPr>
            <a:r>
              <a:rPr lang="zh-CN" altLang="en-US">
                <a:latin typeface="微软雅黑" panose="020B0503020204020204" charset="-122"/>
                <a:ea typeface="微软雅黑" panose="020B0503020204020204" charset="-122"/>
                <a:cs typeface="微软雅黑" panose="020B0503020204020204" charset="-122"/>
              </a:rPr>
              <a:t>2、外形尺寸：3</a:t>
            </a:r>
            <a:r>
              <a:rPr lang="en-US" altLang="zh-CN">
                <a:latin typeface="微软雅黑" panose="020B0503020204020204" charset="-122"/>
                <a:ea typeface="微软雅黑" panose="020B0503020204020204" charset="-122"/>
                <a:cs typeface="微软雅黑" panose="020B0503020204020204" charset="-122"/>
              </a:rPr>
              <a:t>01</a:t>
            </a:r>
            <a:r>
              <a:rPr lang="zh-CN" altLang="en-US">
                <a:latin typeface="微软雅黑" panose="020B0503020204020204" charset="-122"/>
                <a:ea typeface="微软雅黑" panose="020B0503020204020204" charset="-122"/>
                <a:cs typeface="微软雅黑" panose="020B0503020204020204" charset="-122"/>
              </a:rPr>
              <a:t>mm×2</a:t>
            </a:r>
            <a:r>
              <a:rPr lang="en-US" altLang="zh-CN">
                <a:latin typeface="微软雅黑" panose="020B0503020204020204" charset="-122"/>
                <a:ea typeface="微软雅黑" panose="020B0503020204020204" charset="-122"/>
                <a:cs typeface="微软雅黑" panose="020B0503020204020204" charset="-122"/>
              </a:rPr>
              <a:t>15</a:t>
            </a:r>
            <a:r>
              <a:rPr lang="zh-CN" altLang="en-US">
                <a:latin typeface="微软雅黑" panose="020B0503020204020204" charset="-122"/>
                <a:ea typeface="微软雅黑" panose="020B0503020204020204" charset="-122"/>
                <a:cs typeface="微软雅黑" panose="020B0503020204020204" charset="-122"/>
              </a:rPr>
              <a:t>mm×</a:t>
            </a:r>
            <a:r>
              <a:rPr lang="en-US">
                <a:latin typeface="微软雅黑" panose="020B0503020204020204" charset="-122"/>
                <a:ea typeface="微软雅黑" panose="020B0503020204020204" charset="-122"/>
                <a:cs typeface="微软雅黑" panose="020B0503020204020204" charset="-122"/>
              </a:rPr>
              <a:t>86</a:t>
            </a:r>
            <a:r>
              <a:rPr lang="zh-CN" altLang="en-US">
                <a:latin typeface="微软雅黑" panose="020B0503020204020204" charset="-122"/>
                <a:ea typeface="微软雅黑" panose="020B0503020204020204" charset="-122"/>
                <a:cs typeface="微软雅黑" panose="020B0503020204020204" charset="-122"/>
              </a:rPr>
              <a:t>mm(长×宽×高)</a:t>
            </a:r>
            <a:endParaRPr lang="zh-CN" altLang="en-US">
              <a:latin typeface="微软雅黑" panose="020B0503020204020204" charset="-122"/>
              <a:ea typeface="微软雅黑" panose="020B0503020204020204" charset="-122"/>
              <a:cs typeface="微软雅黑" panose="020B0503020204020204" charset="-122"/>
            </a:endParaRPr>
          </a:p>
          <a:p>
            <a:pPr>
              <a:lnSpc>
                <a:spcPct val="170000"/>
              </a:lnSpc>
            </a:pPr>
            <a:r>
              <a:rPr lang="zh-CN" altLang="en-US">
                <a:latin typeface="微软雅黑" panose="020B0503020204020204" charset="-122"/>
                <a:ea typeface="微软雅黑" panose="020B0503020204020204" charset="-122"/>
                <a:cs typeface="微软雅黑" panose="020B0503020204020204" charset="-122"/>
              </a:rPr>
              <a:t>3、净    重：</a:t>
            </a:r>
            <a:r>
              <a:rPr lang="en-US" altLang="zh-CN">
                <a:latin typeface="微软雅黑" panose="020B0503020204020204" charset="-122"/>
                <a:ea typeface="微软雅黑" panose="020B0503020204020204" charset="-122"/>
                <a:cs typeface="微软雅黑" panose="020B0503020204020204" charset="-122"/>
              </a:rPr>
              <a:t>3.2</a:t>
            </a:r>
            <a:r>
              <a:rPr lang="en-US">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kg</a:t>
            </a:r>
            <a:endParaRPr lang="zh-CN" altLang="en-US">
              <a:latin typeface="微软雅黑" panose="020B0503020204020204" charset="-122"/>
              <a:ea typeface="微软雅黑" panose="020B0503020204020204" charset="-122"/>
              <a:cs typeface="微软雅黑" panose="020B0503020204020204" charset="-122"/>
            </a:endParaRPr>
          </a:p>
          <a:p>
            <a:pPr>
              <a:lnSpc>
                <a:spcPct val="170000"/>
              </a:lnSpc>
            </a:pPr>
            <a:r>
              <a:rPr lang="zh-CN" altLang="en-US">
                <a:latin typeface="微软雅黑" panose="020B0503020204020204" charset="-122"/>
                <a:ea typeface="微软雅黑" panose="020B0503020204020204" charset="-122"/>
                <a:cs typeface="微软雅黑" panose="020B0503020204020204" charset="-122"/>
              </a:rPr>
              <a:t>4、供电方式：220V±20%/50Hz交流电</a:t>
            </a:r>
            <a:endParaRPr lang="zh-CN" altLang="en-US">
              <a:latin typeface="微软雅黑" panose="020B0503020204020204" charset="-122"/>
              <a:ea typeface="微软雅黑" panose="020B0503020204020204" charset="-122"/>
              <a:cs typeface="微软雅黑" panose="020B0503020204020204" charset="-122"/>
            </a:endParaRPr>
          </a:p>
          <a:p>
            <a:pPr>
              <a:lnSpc>
                <a:spcPct val="170000"/>
              </a:lnSpc>
            </a:pPr>
            <a:r>
              <a:rPr lang="zh-CN" altLang="en-US">
                <a:latin typeface="微软雅黑" panose="020B0503020204020204" charset="-122"/>
                <a:ea typeface="微软雅黑" panose="020B0503020204020204" charset="-122"/>
                <a:cs typeface="微软雅黑" panose="020B0503020204020204" charset="-122"/>
              </a:rPr>
              <a:t>5、工作温度：-15℃～+55℃</a:t>
            </a:r>
            <a:endParaRPr lang="zh-CN" altLang="en-US">
              <a:latin typeface="微软雅黑" panose="020B0503020204020204" charset="-122"/>
              <a:ea typeface="微软雅黑" panose="020B0503020204020204" charset="-122"/>
              <a:cs typeface="微软雅黑" panose="020B0503020204020204" charset="-122"/>
            </a:endParaRPr>
          </a:p>
          <a:p>
            <a:pPr>
              <a:lnSpc>
                <a:spcPct val="170000"/>
              </a:lnSpc>
            </a:pPr>
            <a:r>
              <a:rPr lang="zh-CN" altLang="en-US">
                <a:latin typeface="微软雅黑" panose="020B0503020204020204" charset="-122"/>
                <a:ea typeface="微软雅黑" panose="020B0503020204020204" charset="-122"/>
                <a:cs typeface="微软雅黑" panose="020B0503020204020204" charset="-122"/>
              </a:rPr>
              <a:t>6、相对湿度：10%～95%</a:t>
            </a:r>
            <a:endParaRPr lang="zh-CN" altLang="en-US">
              <a:latin typeface="微软雅黑" panose="020B0503020204020204" charset="-122"/>
              <a:ea typeface="微软雅黑" panose="020B0503020204020204" charset="-122"/>
              <a:cs typeface="微软雅黑" panose="020B0503020204020204" charset="-122"/>
            </a:endParaRPr>
          </a:p>
          <a:p>
            <a:pPr>
              <a:lnSpc>
                <a:spcPct val="170000"/>
              </a:lnSpc>
            </a:pPr>
            <a:r>
              <a:rPr lang="zh-CN" altLang="en-US">
                <a:latin typeface="微软雅黑" panose="020B0503020204020204" charset="-122"/>
                <a:ea typeface="微软雅黑" panose="020B0503020204020204" charset="-122"/>
                <a:cs typeface="微软雅黑" panose="020B0503020204020204" charset="-122"/>
              </a:rPr>
              <a:t>7、大气压力：86～106kPa</a:t>
            </a:r>
            <a:endParaRPr lang="zh-CN" altLang="en-US">
              <a:latin typeface="微软雅黑" panose="020B0503020204020204" charset="-122"/>
              <a:ea typeface="微软雅黑" panose="020B0503020204020204" charset="-122"/>
              <a:cs typeface="微软雅黑" panose="020B0503020204020204" charset="-122"/>
            </a:endParaRPr>
          </a:p>
          <a:p>
            <a:pPr>
              <a:lnSpc>
                <a:spcPct val="170000"/>
              </a:lnSpc>
            </a:pPr>
            <a:r>
              <a:rPr lang="zh-CN" altLang="en-US">
                <a:latin typeface="微软雅黑" panose="020B0503020204020204" charset="-122"/>
                <a:ea typeface="微软雅黑" panose="020B0503020204020204" charset="-122"/>
                <a:cs typeface="微软雅黑" panose="020B0503020204020204" charset="-122"/>
              </a:rPr>
              <a:t>8、环境噪音：≤60dB</a:t>
            </a:r>
            <a:endParaRPr lang="zh-CN" altLang="en-US">
              <a:latin typeface="微软雅黑" panose="020B0503020204020204" charset="-122"/>
              <a:ea typeface="微软雅黑" panose="020B0503020204020204" charset="-122"/>
              <a:cs typeface="微软雅黑" panose="020B0503020204020204" charset="-122"/>
            </a:endParaRPr>
          </a:p>
          <a:p>
            <a:pPr>
              <a:lnSpc>
                <a:spcPct val="170000"/>
              </a:lnSpc>
            </a:pPr>
            <a:r>
              <a:rPr lang="zh-CN" altLang="en-US">
                <a:latin typeface="微软雅黑" panose="020B0503020204020204" charset="-122"/>
                <a:ea typeface="微软雅黑" panose="020B0503020204020204" charset="-122"/>
                <a:cs typeface="微软雅黑" panose="020B0503020204020204" charset="-122"/>
              </a:rPr>
              <a:t>9、平均无故障工作时间：&gt;10000小时</a:t>
            </a:r>
            <a:endParaRPr lang="zh-CN" altLang="en-US">
              <a:latin typeface="微软雅黑" panose="020B0503020204020204" charset="-122"/>
              <a:ea typeface="微软雅黑" panose="020B0503020204020204" charset="-122"/>
              <a:cs typeface="微软雅黑" panose="020B0503020204020204" charset="-122"/>
            </a:endParaRPr>
          </a:p>
          <a:p>
            <a:pPr>
              <a:lnSpc>
                <a:spcPct val="170000"/>
              </a:lnSpc>
            </a:pPr>
            <a:r>
              <a:rPr lang="zh-CN" altLang="en-US">
                <a:latin typeface="微软雅黑" panose="020B0503020204020204" charset="-122"/>
                <a:ea typeface="微软雅黑" panose="020B0503020204020204" charset="-122"/>
                <a:cs typeface="微软雅黑" panose="020B0503020204020204" charset="-122"/>
              </a:rPr>
              <a:t>10、手柄线绳抗拉强度：&gt;150 kg</a:t>
            </a:r>
            <a:endParaRPr lang="zh-CN" altLang="en-US">
              <a:latin typeface="微软雅黑" panose="020B0503020204020204" charset="-122"/>
              <a:ea typeface="微软雅黑" panose="020B0503020204020204" charset="-122"/>
              <a:cs typeface="微软雅黑" panose="020B0503020204020204" charset="-122"/>
            </a:endParaRPr>
          </a:p>
          <a:p>
            <a:pPr>
              <a:lnSpc>
                <a:spcPct val="170000"/>
              </a:lnSpc>
            </a:pPr>
            <a:r>
              <a:rPr lang="zh-CN" altLang="en-US">
                <a:latin typeface="微软雅黑" panose="020B0503020204020204" charset="-122"/>
                <a:ea typeface="微软雅黑" panose="020B0503020204020204" charset="-122"/>
                <a:cs typeface="微软雅黑" panose="020B0503020204020204" charset="-122"/>
              </a:rPr>
              <a:t>11、显示屏：128×64点阵带背光显示，抗撞击力不少于4,000N</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MH" val="20151230141854"/>
  <p:tag name="MH_LIBRARY" val="CONTENTS"/>
  <p:tag name="MH_TYPE" val="OTHERS"/>
  <p:tag name="ID" val="545839"/>
</p:tagLst>
</file>

<file path=ppt/tags/tag63.xml><?xml version="1.0" encoding="utf-8"?>
<p:tagLst xmlns:p="http://schemas.openxmlformats.org/presentationml/2006/main">
  <p:tag name="MH" val="20151230141854"/>
  <p:tag name="MH_LIBRARY" val="CONTENTS"/>
  <p:tag name="MH_TYPE" val="OTHERS"/>
  <p:tag name="ID" val="545839"/>
</p:tagLst>
</file>

<file path=ppt/tags/tag64.xml><?xml version="1.0" encoding="utf-8"?>
<p:tagLst xmlns:p="http://schemas.openxmlformats.org/presentationml/2006/main">
  <p:tag name="MH" val="20151230141854"/>
  <p:tag name="MH_LIBRARY" val="CONTENTS"/>
  <p:tag name="MH_TYPE" val="OTHERS"/>
  <p:tag name="ID" val="545839"/>
</p:tagLst>
</file>

<file path=ppt/tags/tag65.xml><?xml version="1.0" encoding="utf-8"?>
<p:tagLst xmlns:p="http://schemas.openxmlformats.org/presentationml/2006/main">
  <p:tag name="MH" val="20151230141854"/>
  <p:tag name="MH_LIBRARY" val="CONTENTS"/>
  <p:tag name="MH_TYPE" val="OTHERS"/>
  <p:tag name="ID" val="545839"/>
</p:tagLst>
</file>

<file path=ppt/tags/tag66.xml><?xml version="1.0" encoding="utf-8"?>
<p:tagLst xmlns:p="http://schemas.openxmlformats.org/presentationml/2006/main">
  <p:tag name="MH" val="20151230141854"/>
  <p:tag name="MH_LIBRARY" val="CONTENTS"/>
  <p:tag name="MH_TYPE" val="OTHERS"/>
  <p:tag name="ID" val="545839"/>
</p:tagLst>
</file>

<file path=ppt/tags/tag67.xml><?xml version="1.0" encoding="utf-8"?>
<p:tagLst xmlns:p="http://schemas.openxmlformats.org/presentationml/2006/main">
  <p:tag name="MH" val="20151230141854"/>
  <p:tag name="MH_LIBRARY" val="CONTENTS"/>
  <p:tag name="MH_TYPE" val="OTHERS"/>
  <p:tag name="ID" val="545839"/>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2019</Words>
  <Application>WPS 演示</Application>
  <PresentationFormat>宽屏</PresentationFormat>
  <Paragraphs>187</Paragraphs>
  <Slides>18</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Arial</vt:lpstr>
      <vt:lpstr>宋体</vt:lpstr>
      <vt:lpstr>Wingdings</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ASUS</dc:creator>
  <cp:lastModifiedBy>Alvaro</cp:lastModifiedBy>
  <cp:revision>78</cp:revision>
  <dcterms:created xsi:type="dcterms:W3CDTF">2019-06-19T02:08:00Z</dcterms:created>
  <dcterms:modified xsi:type="dcterms:W3CDTF">2020-11-23T03:25:10Z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